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0" r:id="rId1"/>
  </p:sldMasterIdLst>
  <p:sldIdLst>
    <p:sldId id="256" r:id="rId2"/>
    <p:sldId id="258" r:id="rId3"/>
    <p:sldId id="287" r:id="rId4"/>
    <p:sldId id="257" r:id="rId5"/>
    <p:sldId id="566" r:id="rId6"/>
    <p:sldId id="289" r:id="rId7"/>
    <p:sldId id="567" r:id="rId8"/>
    <p:sldId id="263" r:id="rId9"/>
    <p:sldId id="265" r:id="rId10"/>
    <p:sldId id="568" r:id="rId11"/>
    <p:sldId id="288" r:id="rId12"/>
    <p:sldId id="290" r:id="rId13"/>
    <p:sldId id="291" r:id="rId14"/>
    <p:sldId id="292" r:id="rId15"/>
    <p:sldId id="297" r:id="rId16"/>
    <p:sldId id="293" r:id="rId17"/>
    <p:sldId id="294" r:id="rId18"/>
    <p:sldId id="295" r:id="rId19"/>
    <p:sldId id="296" r:id="rId20"/>
    <p:sldId id="375" r:id="rId21"/>
    <p:sldId id="377" r:id="rId22"/>
    <p:sldId id="285" r:id="rId23"/>
    <p:sldId id="298" r:id="rId24"/>
    <p:sldId id="565"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p:scale>
          <a:sx n="100" d="100"/>
          <a:sy n="100" d="100"/>
        </p:scale>
        <p:origin x="-174" y="-18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cap="none" baseline="0">
                <a:solidFill>
                  <a:schemeClr val="lt1">
                    <a:lumMod val="85000"/>
                  </a:schemeClr>
                </a:solidFill>
                <a:latin typeface="+mn-lt"/>
                <a:ea typeface="+mn-ea"/>
                <a:cs typeface="+mn-cs"/>
              </a:defRPr>
            </a:pPr>
            <a:r>
              <a:rPr lang="en-US"/>
              <a:t>Pills Per Day</a:t>
            </a:r>
          </a:p>
        </c:rich>
      </c:tx>
      <c:overlay val="0"/>
      <c:spPr>
        <a:noFill/>
        <a:ln>
          <a:noFill/>
        </a:ln>
        <a:effectLst/>
      </c:spPr>
    </c:title>
    <c:autoTitleDeleted val="0"/>
    <c:plotArea>
      <c:layout/>
      <c:lineChart>
        <c:grouping val="standard"/>
        <c:varyColors val="0"/>
        <c:ser>
          <c:idx val="0"/>
          <c:order val="0"/>
          <c:tx>
            <c:strRef>
              <c:f>Sheet1!$B$1</c:f>
              <c:strCache>
                <c:ptCount val="1"/>
                <c:pt idx="0">
                  <c:v>Column1</c:v>
                </c:pt>
              </c:strCache>
            </c:strRef>
          </c:tx>
          <c:spPr>
            <a:ln w="22225" cap="rnd">
              <a:solidFill>
                <a:schemeClr val="accent1"/>
              </a:solidFill>
            </a:ln>
            <a:effectLst>
              <a:glow rad="139700">
                <a:schemeClr val="accent1">
                  <a:satMod val="175000"/>
                  <a:alpha val="14000"/>
                </a:schemeClr>
              </a:glo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lumMod val="75000"/>
                      </a:schemeClr>
                    </a:solidFill>
                    <a:latin typeface="+mn-lt"/>
                    <a:ea typeface="+mn-ea"/>
                    <a:cs typeface="+mn-cs"/>
                  </a:defRPr>
                </a:pPr>
                <a:endParaRPr lang="en-US"/>
              </a:p>
            </c:txPr>
            <c:dLblPos val="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Sheet1!$A$2:$A$9</c:f>
              <c:strCache>
                <c:ptCount val="8"/>
                <c:pt idx="0">
                  <c:v>Baseline</c:v>
                </c:pt>
                <c:pt idx="1">
                  <c:v>9-Mar-18</c:v>
                </c:pt>
                <c:pt idx="2">
                  <c:v>6-Apr-18</c:v>
                </c:pt>
                <c:pt idx="3">
                  <c:v>7-May-18</c:v>
                </c:pt>
                <c:pt idx="4">
                  <c:v>8-Jun-18</c:v>
                </c:pt>
                <c:pt idx="5">
                  <c:v>11-Sep-18</c:v>
                </c:pt>
                <c:pt idx="6">
                  <c:v>11-Apr-19</c:v>
                </c:pt>
                <c:pt idx="7">
                  <c:v>29-Oct-19</c:v>
                </c:pt>
              </c:strCache>
            </c:strRef>
          </c:cat>
          <c:val>
            <c:numRef>
              <c:f>Sheet1!$B$2:$B$9</c:f>
              <c:numCache>
                <c:formatCode>General</c:formatCode>
                <c:ptCount val="8"/>
                <c:pt idx="0">
                  <c:v>50</c:v>
                </c:pt>
                <c:pt idx="1">
                  <c:v>22</c:v>
                </c:pt>
                <c:pt idx="2">
                  <c:v>15</c:v>
                </c:pt>
                <c:pt idx="3">
                  <c:v>2</c:v>
                </c:pt>
                <c:pt idx="4">
                  <c:v>4</c:v>
                </c:pt>
                <c:pt idx="5">
                  <c:v>3</c:v>
                </c:pt>
                <c:pt idx="6">
                  <c:v>4</c:v>
                </c:pt>
                <c:pt idx="7">
                  <c:v>3</c:v>
                </c:pt>
              </c:numCache>
            </c:numRef>
          </c:val>
          <c:smooth val="0"/>
          <c:extLst xmlns:c16r2="http://schemas.microsoft.com/office/drawing/2015/06/chart">
            <c:ext xmlns:c16="http://schemas.microsoft.com/office/drawing/2014/chart" uri="{C3380CC4-5D6E-409C-BE32-E72D297353CC}">
              <c16:uniqueId val="{00000000-0553-40CB-B7C1-7242E946320D}"/>
            </c:ext>
          </c:extLst>
        </c:ser>
        <c:dLbls>
          <c:showLegendKey val="0"/>
          <c:showVal val="1"/>
          <c:showCatName val="0"/>
          <c:showSerName val="0"/>
          <c:showPercent val="0"/>
          <c:showBubbleSize val="0"/>
        </c:dLbls>
        <c:marker val="1"/>
        <c:smooth val="0"/>
        <c:axId val="166412288"/>
        <c:axId val="166414976"/>
      </c:lineChart>
      <c:catAx>
        <c:axId val="166412288"/>
        <c:scaling>
          <c:orientation val="minMax"/>
        </c:scaling>
        <c:delete val="0"/>
        <c:axPos val="b"/>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0"/>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66414976"/>
        <c:crosses val="autoZero"/>
        <c:auto val="1"/>
        <c:lblAlgn val="ctr"/>
        <c:lblOffset val="100"/>
        <c:noMultiLvlLbl val="0"/>
      </c:catAx>
      <c:valAx>
        <c:axId val="166414976"/>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lt1">
                    <a:lumMod val="75000"/>
                  </a:schemeClr>
                </a:solidFill>
                <a:latin typeface="+mn-lt"/>
                <a:ea typeface="+mn-ea"/>
                <a:cs typeface="+mn-cs"/>
              </a:defRPr>
            </a:pPr>
            <a:endParaRPr lang="en-US"/>
          </a:p>
        </c:txPr>
        <c:crossAx val="166412288"/>
        <c:crosses val="autoZero"/>
        <c:crossBetween val="midCat"/>
      </c:valAx>
      <c:spPr>
        <a:noFill/>
        <a:ln>
          <a:noFill/>
        </a:ln>
        <a:effectLst/>
      </c:spPr>
    </c:plotArea>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1197" b="1" kern="1200"/>
  </cs:axisTitle>
  <cs:categoryAxis>
    <cs:lnRef idx="0"/>
    <cs:fillRef idx="0"/>
    <cs:effectRef idx="0"/>
    <cs:fontRef idx="minor">
      <a:schemeClr val="lt1">
        <a:lumMod val="75000"/>
      </a:schemeClr>
    </cs:fontRef>
    <cs:defRPr sz="1197"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1197" kern="1200"/>
  </cs:chartArea>
  <cs:dataLabel>
    <cs:lnRef idx="0"/>
    <cs:fillRef idx="0"/>
    <cs:effectRef idx="0"/>
    <cs:fontRef idx="minor">
      <a:schemeClr val="lt1">
        <a:lumMod val="75000"/>
      </a:schemeClr>
    </cs:fontRef>
    <cs:defRPr sz="1197"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1197"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1197"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862"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1197"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1197" kern="1200"/>
  </cs:valueAxis>
  <cs:wall>
    <cs:lnRef idx="0"/>
    <cs:fillRef idx="0"/>
    <cs:effectRef idx="0"/>
    <cs:fontRef idx="minor">
      <a:schemeClr val="dk1"/>
    </cs:fontRef>
  </cs:wall>
</cs:chartStyle>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820E28C3-EF96-408E-A68E-5517C9C2E053}" type="doc">
      <dgm:prSet loTypeId="urn:microsoft.com/office/officeart/2005/8/layout/vList3" loCatId="list" qsTypeId="urn:microsoft.com/office/officeart/2005/8/quickstyle/simple1#2" qsCatId="simple" csTypeId="urn:microsoft.com/office/officeart/2005/8/colors/colorful5#1" csCatId="colorful" phldr="1"/>
      <dgm:spPr/>
      <dgm:t>
        <a:bodyPr/>
        <a:lstStyle/>
        <a:p>
          <a:endParaRPr lang="en-US"/>
        </a:p>
      </dgm:t>
    </dgm:pt>
    <dgm:pt modelId="{46D51F8B-B1D5-41FF-8B05-65CD8ACD0E08}">
      <dgm:prSet phldrT="[Text]"/>
      <dgm:spPr>
        <a:solidFill>
          <a:schemeClr val="accent5">
            <a:lumMod val="40000"/>
            <a:lumOff val="60000"/>
          </a:schemeClr>
        </a:solidFill>
      </dgm:spPr>
      <dgm:t>
        <a:bodyPr/>
        <a:lstStyle/>
        <a:p>
          <a:pPr algn="just"/>
          <a:r>
            <a:rPr lang="en-US" dirty="0">
              <a:solidFill>
                <a:schemeClr val="tx1"/>
              </a:solidFill>
            </a:rPr>
            <a:t>I am doing great! I am completely off of ALL narcotics, sleep medicine, anti-psychotics and antidepressants!</a:t>
          </a:r>
        </a:p>
      </dgm:t>
    </dgm:pt>
    <dgm:pt modelId="{60DAA7CF-5F38-487C-8079-F015BD7ADBF8}" type="parTrans" cxnId="{A5387330-9F49-4898-9A1B-CF63E0CE40E4}">
      <dgm:prSet/>
      <dgm:spPr/>
      <dgm:t>
        <a:bodyPr/>
        <a:lstStyle/>
        <a:p>
          <a:endParaRPr lang="en-US">
            <a:solidFill>
              <a:schemeClr val="tx1"/>
            </a:solidFill>
          </a:endParaRPr>
        </a:p>
      </dgm:t>
    </dgm:pt>
    <dgm:pt modelId="{1A936659-5DFB-4C10-BA5A-7AE1DC931D70}" type="sibTrans" cxnId="{A5387330-9F49-4898-9A1B-CF63E0CE40E4}">
      <dgm:prSet/>
      <dgm:spPr/>
      <dgm:t>
        <a:bodyPr/>
        <a:lstStyle/>
        <a:p>
          <a:endParaRPr lang="en-US">
            <a:solidFill>
              <a:schemeClr val="tx1"/>
            </a:solidFill>
          </a:endParaRPr>
        </a:p>
      </dgm:t>
    </dgm:pt>
    <dgm:pt modelId="{9602679D-792D-470E-A4C9-F6E90B790679}">
      <dgm:prSet phldrT="[Text]"/>
      <dgm:spPr>
        <a:solidFill>
          <a:schemeClr val="accent3">
            <a:lumMod val="60000"/>
            <a:lumOff val="40000"/>
          </a:schemeClr>
        </a:solidFill>
      </dgm:spPr>
      <dgm:t>
        <a:bodyPr/>
        <a:lstStyle/>
        <a:p>
          <a:pPr algn="just"/>
          <a:r>
            <a:rPr lang="en-US" dirty="0">
              <a:solidFill>
                <a:schemeClr val="tx1"/>
              </a:solidFill>
            </a:rPr>
            <a:t>I have </a:t>
          </a:r>
          <a:r>
            <a:rPr lang="en-US" b="1" dirty="0">
              <a:solidFill>
                <a:srgbClr val="FF0000"/>
              </a:solidFill>
            </a:rPr>
            <a:t>NO </a:t>
          </a:r>
          <a:r>
            <a:rPr lang="en-US" dirty="0">
              <a:solidFill>
                <a:schemeClr val="tx1"/>
              </a:solidFill>
            </a:rPr>
            <a:t>hot flashes.</a:t>
          </a:r>
        </a:p>
      </dgm:t>
    </dgm:pt>
    <dgm:pt modelId="{2E8A29CC-C252-4BD2-9F7B-7F0D6C76E718}" type="parTrans" cxnId="{9BE10CC0-EC57-44FF-AE47-0E6D18138764}">
      <dgm:prSet/>
      <dgm:spPr/>
      <dgm:t>
        <a:bodyPr/>
        <a:lstStyle/>
        <a:p>
          <a:endParaRPr lang="en-US">
            <a:solidFill>
              <a:schemeClr val="tx1"/>
            </a:solidFill>
          </a:endParaRPr>
        </a:p>
      </dgm:t>
    </dgm:pt>
    <dgm:pt modelId="{49E78E3D-F381-4CA4-BC33-81278D87823F}" type="sibTrans" cxnId="{9BE10CC0-EC57-44FF-AE47-0E6D18138764}">
      <dgm:prSet/>
      <dgm:spPr/>
      <dgm:t>
        <a:bodyPr/>
        <a:lstStyle/>
        <a:p>
          <a:endParaRPr lang="en-US">
            <a:solidFill>
              <a:schemeClr val="tx1"/>
            </a:solidFill>
          </a:endParaRPr>
        </a:p>
      </dgm:t>
    </dgm:pt>
    <dgm:pt modelId="{718B6BC5-9ABD-40F8-BADD-B3EEC83CC243}">
      <dgm:prSet phldrT="[Text]"/>
      <dgm:spPr>
        <a:solidFill>
          <a:schemeClr val="accent3">
            <a:lumMod val="20000"/>
            <a:lumOff val="80000"/>
          </a:schemeClr>
        </a:solidFill>
      </dgm:spPr>
      <dgm:t>
        <a:bodyPr/>
        <a:lstStyle/>
        <a:p>
          <a:pPr algn="just"/>
          <a:r>
            <a:rPr lang="en-US" dirty="0">
              <a:solidFill>
                <a:schemeClr val="tx1"/>
              </a:solidFill>
            </a:rPr>
            <a:t>I no longer have panic attacks or live depressed and have lost </a:t>
          </a:r>
        </a:p>
        <a:p>
          <a:pPr algn="just"/>
          <a:r>
            <a:rPr lang="en-US" b="1" dirty="0">
              <a:solidFill>
                <a:srgbClr val="FF0000"/>
              </a:solidFill>
            </a:rPr>
            <a:t>35 pounds (186kg)</a:t>
          </a:r>
          <a:r>
            <a:rPr lang="en-US" dirty="0">
              <a:solidFill>
                <a:schemeClr val="tx1"/>
              </a:solidFill>
            </a:rPr>
            <a:t>.</a:t>
          </a:r>
        </a:p>
      </dgm:t>
    </dgm:pt>
    <dgm:pt modelId="{588ED81E-AFA8-4B18-A7BE-3201017307FC}" type="parTrans" cxnId="{B9164A02-3F1D-41D1-9ACB-A2C5CD63B2E4}">
      <dgm:prSet/>
      <dgm:spPr/>
      <dgm:t>
        <a:bodyPr/>
        <a:lstStyle/>
        <a:p>
          <a:endParaRPr lang="en-US">
            <a:solidFill>
              <a:schemeClr val="tx1"/>
            </a:solidFill>
          </a:endParaRPr>
        </a:p>
      </dgm:t>
    </dgm:pt>
    <dgm:pt modelId="{9115E4F3-1237-4C4C-B11D-99FCF1B08ECF}" type="sibTrans" cxnId="{B9164A02-3F1D-41D1-9ACB-A2C5CD63B2E4}">
      <dgm:prSet/>
      <dgm:spPr/>
      <dgm:t>
        <a:bodyPr/>
        <a:lstStyle/>
        <a:p>
          <a:endParaRPr lang="en-US">
            <a:solidFill>
              <a:schemeClr val="tx1"/>
            </a:solidFill>
          </a:endParaRPr>
        </a:p>
      </dgm:t>
    </dgm:pt>
    <dgm:pt modelId="{13ABC8B7-9654-41E8-BB2C-7AA7E598D704}">
      <dgm:prSet/>
      <dgm:spPr>
        <a:solidFill>
          <a:schemeClr val="accent6">
            <a:lumMod val="20000"/>
            <a:lumOff val="80000"/>
          </a:schemeClr>
        </a:solidFill>
      </dgm:spPr>
      <dgm:t>
        <a:bodyPr/>
        <a:lstStyle/>
        <a:p>
          <a:pPr algn="just"/>
          <a:r>
            <a:rPr lang="en-US" dirty="0">
              <a:solidFill>
                <a:schemeClr val="tx1"/>
              </a:solidFill>
            </a:rPr>
            <a:t>I feel amazing and I am so glad that I found this solution to ALL of my medical problems; I have my life back and my husband has a new and improved wife. </a:t>
          </a:r>
        </a:p>
      </dgm:t>
    </dgm:pt>
    <dgm:pt modelId="{34BCC3BD-34DB-4419-88A4-6C50B59D61D9}" type="parTrans" cxnId="{E4F386C3-FEB1-4866-BC27-984209D8F734}">
      <dgm:prSet/>
      <dgm:spPr/>
      <dgm:t>
        <a:bodyPr/>
        <a:lstStyle/>
        <a:p>
          <a:endParaRPr lang="en-US">
            <a:solidFill>
              <a:schemeClr val="tx1"/>
            </a:solidFill>
          </a:endParaRPr>
        </a:p>
      </dgm:t>
    </dgm:pt>
    <dgm:pt modelId="{9E6D6653-9221-49D1-B906-48DBA849FF95}" type="sibTrans" cxnId="{E4F386C3-FEB1-4866-BC27-984209D8F734}">
      <dgm:prSet/>
      <dgm:spPr/>
      <dgm:t>
        <a:bodyPr/>
        <a:lstStyle/>
        <a:p>
          <a:endParaRPr lang="en-US">
            <a:solidFill>
              <a:schemeClr val="tx1"/>
            </a:solidFill>
          </a:endParaRPr>
        </a:p>
      </dgm:t>
    </dgm:pt>
    <dgm:pt modelId="{0E0A3F61-0DA8-4B4C-9241-918032B9FFDD}" type="pres">
      <dgm:prSet presAssocID="{820E28C3-EF96-408E-A68E-5517C9C2E053}" presName="linearFlow" presStyleCnt="0">
        <dgm:presLayoutVars>
          <dgm:dir/>
          <dgm:resizeHandles val="exact"/>
        </dgm:presLayoutVars>
      </dgm:prSet>
      <dgm:spPr/>
      <dgm:t>
        <a:bodyPr/>
        <a:lstStyle/>
        <a:p>
          <a:endParaRPr lang="en-US"/>
        </a:p>
      </dgm:t>
    </dgm:pt>
    <dgm:pt modelId="{EF9A15CE-6CBE-4A94-96D1-28C24FA8CED7}" type="pres">
      <dgm:prSet presAssocID="{46D51F8B-B1D5-41FF-8B05-65CD8ACD0E08}" presName="composite" presStyleCnt="0"/>
      <dgm:spPr/>
    </dgm:pt>
    <dgm:pt modelId="{D183BB26-B90B-4647-89E2-A8D2D4D3F8D1}" type="pres">
      <dgm:prSet presAssocID="{46D51F8B-B1D5-41FF-8B05-65CD8ACD0E08}" presName="imgShp" presStyleLbl="fgImgPlace1" presStyleIdx="0" presStyleCnt="4" custScaleX="56726" custScaleY="56726" custLinFactNeighborX="-47588"/>
      <dgm:spPr>
        <a:blipFill rotWithShape="0">
          <a:blip xmlns:r="http://schemas.openxmlformats.org/officeDocument/2006/relationships" r:embed="rId1"/>
          <a:stretch>
            <a:fillRect/>
          </a:stretch>
        </a:blipFill>
      </dgm:spPr>
    </dgm:pt>
    <dgm:pt modelId="{078A98B8-E33D-48F6-964A-44412C098DB5}" type="pres">
      <dgm:prSet presAssocID="{46D51F8B-B1D5-41FF-8B05-65CD8ACD0E08}" presName="txShp" presStyleLbl="node1" presStyleIdx="0" presStyleCnt="4" custScaleX="120506">
        <dgm:presLayoutVars>
          <dgm:bulletEnabled val="1"/>
        </dgm:presLayoutVars>
      </dgm:prSet>
      <dgm:spPr/>
      <dgm:t>
        <a:bodyPr/>
        <a:lstStyle/>
        <a:p>
          <a:endParaRPr lang="en-US"/>
        </a:p>
      </dgm:t>
    </dgm:pt>
    <dgm:pt modelId="{D4DA3640-900A-48EB-8101-625F1CC6EBC7}" type="pres">
      <dgm:prSet presAssocID="{1A936659-5DFB-4C10-BA5A-7AE1DC931D70}" presName="spacing" presStyleCnt="0"/>
      <dgm:spPr/>
    </dgm:pt>
    <dgm:pt modelId="{71DC3B3A-04C2-41ED-BF3F-3C76CE7A8CAC}" type="pres">
      <dgm:prSet presAssocID="{9602679D-792D-470E-A4C9-F6E90B790679}" presName="composite" presStyleCnt="0"/>
      <dgm:spPr/>
    </dgm:pt>
    <dgm:pt modelId="{8289AF6C-0982-4783-9B97-A50235B518EB}" type="pres">
      <dgm:prSet presAssocID="{9602679D-792D-470E-A4C9-F6E90B790679}" presName="imgShp" presStyleLbl="fgImgPlace1" presStyleIdx="1" presStyleCnt="4" custScaleX="56726" custScaleY="56726" custLinFactNeighborX="-47588"/>
      <dgm:spPr>
        <a:blipFill rotWithShape="0">
          <a:blip xmlns:r="http://schemas.openxmlformats.org/officeDocument/2006/relationships" r:embed="rId1"/>
          <a:stretch>
            <a:fillRect/>
          </a:stretch>
        </a:blipFill>
      </dgm:spPr>
    </dgm:pt>
    <dgm:pt modelId="{A253662F-0E14-4F3D-A5D6-B5AFF77D5F5A}" type="pres">
      <dgm:prSet presAssocID="{9602679D-792D-470E-A4C9-F6E90B790679}" presName="txShp" presStyleLbl="node1" presStyleIdx="1" presStyleCnt="4" custScaleX="120506">
        <dgm:presLayoutVars>
          <dgm:bulletEnabled val="1"/>
        </dgm:presLayoutVars>
      </dgm:prSet>
      <dgm:spPr/>
      <dgm:t>
        <a:bodyPr/>
        <a:lstStyle/>
        <a:p>
          <a:endParaRPr lang="en-US"/>
        </a:p>
      </dgm:t>
    </dgm:pt>
    <dgm:pt modelId="{FB62A72F-0788-4E01-92EF-0F5FD7B517AD}" type="pres">
      <dgm:prSet presAssocID="{49E78E3D-F381-4CA4-BC33-81278D87823F}" presName="spacing" presStyleCnt="0"/>
      <dgm:spPr/>
    </dgm:pt>
    <dgm:pt modelId="{F9D5F32C-EABC-46E4-B9A3-34960B24420A}" type="pres">
      <dgm:prSet presAssocID="{718B6BC5-9ABD-40F8-BADD-B3EEC83CC243}" presName="composite" presStyleCnt="0"/>
      <dgm:spPr/>
    </dgm:pt>
    <dgm:pt modelId="{C0181CA4-A8ED-49BB-9FE7-7694D2D411C5}" type="pres">
      <dgm:prSet presAssocID="{718B6BC5-9ABD-40F8-BADD-B3EEC83CC243}" presName="imgShp" presStyleLbl="fgImgPlace1" presStyleIdx="2" presStyleCnt="4" custScaleX="56726" custScaleY="56726" custLinFactNeighborX="-47588"/>
      <dgm:spPr>
        <a:blipFill rotWithShape="0">
          <a:blip xmlns:r="http://schemas.openxmlformats.org/officeDocument/2006/relationships" r:embed="rId1"/>
          <a:stretch>
            <a:fillRect/>
          </a:stretch>
        </a:blipFill>
      </dgm:spPr>
    </dgm:pt>
    <dgm:pt modelId="{286DAB0B-A8CC-4FAD-AF90-4D8AFAE9FA74}" type="pres">
      <dgm:prSet presAssocID="{718B6BC5-9ABD-40F8-BADD-B3EEC83CC243}" presName="txShp" presStyleLbl="node1" presStyleIdx="2" presStyleCnt="4" custScaleX="120506">
        <dgm:presLayoutVars>
          <dgm:bulletEnabled val="1"/>
        </dgm:presLayoutVars>
      </dgm:prSet>
      <dgm:spPr/>
      <dgm:t>
        <a:bodyPr/>
        <a:lstStyle/>
        <a:p>
          <a:endParaRPr lang="en-US"/>
        </a:p>
      </dgm:t>
    </dgm:pt>
    <dgm:pt modelId="{467F49DA-52D9-4002-99B3-461A0DD53523}" type="pres">
      <dgm:prSet presAssocID="{9115E4F3-1237-4C4C-B11D-99FCF1B08ECF}" presName="spacing" presStyleCnt="0"/>
      <dgm:spPr/>
    </dgm:pt>
    <dgm:pt modelId="{A67C8B23-E3D6-4E7E-91A7-A49042E962FB}" type="pres">
      <dgm:prSet presAssocID="{13ABC8B7-9654-41E8-BB2C-7AA7E598D704}" presName="composite" presStyleCnt="0"/>
      <dgm:spPr/>
    </dgm:pt>
    <dgm:pt modelId="{26EAEACC-A2D4-4929-B019-DCDD11E5629A}" type="pres">
      <dgm:prSet presAssocID="{13ABC8B7-9654-41E8-BB2C-7AA7E598D704}" presName="imgShp" presStyleLbl="fgImgPlace1" presStyleIdx="3" presStyleCnt="4" custScaleX="56726" custScaleY="56726" custLinFactNeighborX="-47588"/>
      <dgm:spPr>
        <a:blipFill rotWithShape="0">
          <a:blip xmlns:r="http://schemas.openxmlformats.org/officeDocument/2006/relationships" r:embed="rId1"/>
          <a:stretch>
            <a:fillRect/>
          </a:stretch>
        </a:blipFill>
      </dgm:spPr>
    </dgm:pt>
    <dgm:pt modelId="{D041F035-F225-43D0-88AA-2D447A34EF7D}" type="pres">
      <dgm:prSet presAssocID="{13ABC8B7-9654-41E8-BB2C-7AA7E598D704}" presName="txShp" presStyleLbl="node1" presStyleIdx="3" presStyleCnt="4" custScaleX="120506">
        <dgm:presLayoutVars>
          <dgm:bulletEnabled val="1"/>
        </dgm:presLayoutVars>
      </dgm:prSet>
      <dgm:spPr/>
      <dgm:t>
        <a:bodyPr/>
        <a:lstStyle/>
        <a:p>
          <a:endParaRPr lang="en-US"/>
        </a:p>
      </dgm:t>
    </dgm:pt>
  </dgm:ptLst>
  <dgm:cxnLst>
    <dgm:cxn modelId="{9BE10CC0-EC57-44FF-AE47-0E6D18138764}" srcId="{820E28C3-EF96-408E-A68E-5517C9C2E053}" destId="{9602679D-792D-470E-A4C9-F6E90B790679}" srcOrd="1" destOrd="0" parTransId="{2E8A29CC-C252-4BD2-9F7B-7F0D6C76E718}" sibTransId="{49E78E3D-F381-4CA4-BC33-81278D87823F}"/>
    <dgm:cxn modelId="{527E5CA7-AC24-4C61-8A82-A65A34F67347}" type="presOf" srcId="{718B6BC5-9ABD-40F8-BADD-B3EEC83CC243}" destId="{286DAB0B-A8CC-4FAD-AF90-4D8AFAE9FA74}" srcOrd="0" destOrd="0" presId="urn:microsoft.com/office/officeart/2005/8/layout/vList3"/>
    <dgm:cxn modelId="{A9BB1E19-8B47-4CA2-BEFF-7023F41F6A3A}" type="presOf" srcId="{13ABC8B7-9654-41E8-BB2C-7AA7E598D704}" destId="{D041F035-F225-43D0-88AA-2D447A34EF7D}" srcOrd="0" destOrd="0" presId="urn:microsoft.com/office/officeart/2005/8/layout/vList3"/>
    <dgm:cxn modelId="{B9164A02-3F1D-41D1-9ACB-A2C5CD63B2E4}" srcId="{820E28C3-EF96-408E-A68E-5517C9C2E053}" destId="{718B6BC5-9ABD-40F8-BADD-B3EEC83CC243}" srcOrd="2" destOrd="0" parTransId="{588ED81E-AFA8-4B18-A7BE-3201017307FC}" sibTransId="{9115E4F3-1237-4C4C-B11D-99FCF1B08ECF}"/>
    <dgm:cxn modelId="{A5387330-9F49-4898-9A1B-CF63E0CE40E4}" srcId="{820E28C3-EF96-408E-A68E-5517C9C2E053}" destId="{46D51F8B-B1D5-41FF-8B05-65CD8ACD0E08}" srcOrd="0" destOrd="0" parTransId="{60DAA7CF-5F38-487C-8079-F015BD7ADBF8}" sibTransId="{1A936659-5DFB-4C10-BA5A-7AE1DC931D70}"/>
    <dgm:cxn modelId="{9508AD10-86BE-4ED8-9FA3-529110FACC50}" type="presOf" srcId="{9602679D-792D-470E-A4C9-F6E90B790679}" destId="{A253662F-0E14-4F3D-A5D6-B5AFF77D5F5A}" srcOrd="0" destOrd="0" presId="urn:microsoft.com/office/officeart/2005/8/layout/vList3"/>
    <dgm:cxn modelId="{6AC1B542-502E-476D-864C-20D35F8CD719}" type="presOf" srcId="{46D51F8B-B1D5-41FF-8B05-65CD8ACD0E08}" destId="{078A98B8-E33D-48F6-964A-44412C098DB5}" srcOrd="0" destOrd="0" presId="urn:microsoft.com/office/officeart/2005/8/layout/vList3"/>
    <dgm:cxn modelId="{E4F386C3-FEB1-4866-BC27-984209D8F734}" srcId="{820E28C3-EF96-408E-A68E-5517C9C2E053}" destId="{13ABC8B7-9654-41E8-BB2C-7AA7E598D704}" srcOrd="3" destOrd="0" parTransId="{34BCC3BD-34DB-4419-88A4-6C50B59D61D9}" sibTransId="{9E6D6653-9221-49D1-B906-48DBA849FF95}"/>
    <dgm:cxn modelId="{4D5D8B84-7DB7-43F4-8E70-BF6BC01781F0}" type="presOf" srcId="{820E28C3-EF96-408E-A68E-5517C9C2E053}" destId="{0E0A3F61-0DA8-4B4C-9241-918032B9FFDD}" srcOrd="0" destOrd="0" presId="urn:microsoft.com/office/officeart/2005/8/layout/vList3"/>
    <dgm:cxn modelId="{4856A416-F1C5-4AEC-92D5-6005354443F8}" type="presParOf" srcId="{0E0A3F61-0DA8-4B4C-9241-918032B9FFDD}" destId="{EF9A15CE-6CBE-4A94-96D1-28C24FA8CED7}" srcOrd="0" destOrd="0" presId="urn:microsoft.com/office/officeart/2005/8/layout/vList3"/>
    <dgm:cxn modelId="{8A17EF9E-6CFE-4AB9-B809-1DE3FBA36817}" type="presParOf" srcId="{EF9A15CE-6CBE-4A94-96D1-28C24FA8CED7}" destId="{D183BB26-B90B-4647-89E2-A8D2D4D3F8D1}" srcOrd="0" destOrd="0" presId="urn:microsoft.com/office/officeart/2005/8/layout/vList3"/>
    <dgm:cxn modelId="{585F671B-44F6-4D96-BDBD-19D11A187B9B}" type="presParOf" srcId="{EF9A15CE-6CBE-4A94-96D1-28C24FA8CED7}" destId="{078A98B8-E33D-48F6-964A-44412C098DB5}" srcOrd="1" destOrd="0" presId="urn:microsoft.com/office/officeart/2005/8/layout/vList3"/>
    <dgm:cxn modelId="{5350E3E9-C852-4800-BD06-FD2AACD162B7}" type="presParOf" srcId="{0E0A3F61-0DA8-4B4C-9241-918032B9FFDD}" destId="{D4DA3640-900A-48EB-8101-625F1CC6EBC7}" srcOrd="1" destOrd="0" presId="urn:microsoft.com/office/officeart/2005/8/layout/vList3"/>
    <dgm:cxn modelId="{2D8500EA-FB9F-4BBB-8615-2AE74690043D}" type="presParOf" srcId="{0E0A3F61-0DA8-4B4C-9241-918032B9FFDD}" destId="{71DC3B3A-04C2-41ED-BF3F-3C76CE7A8CAC}" srcOrd="2" destOrd="0" presId="urn:microsoft.com/office/officeart/2005/8/layout/vList3"/>
    <dgm:cxn modelId="{C2751A85-ED16-4149-B13E-C9E9139ACF2C}" type="presParOf" srcId="{71DC3B3A-04C2-41ED-BF3F-3C76CE7A8CAC}" destId="{8289AF6C-0982-4783-9B97-A50235B518EB}" srcOrd="0" destOrd="0" presId="urn:microsoft.com/office/officeart/2005/8/layout/vList3"/>
    <dgm:cxn modelId="{CDDDACB5-E80C-4A83-BDF7-EAD7854B7E8D}" type="presParOf" srcId="{71DC3B3A-04C2-41ED-BF3F-3C76CE7A8CAC}" destId="{A253662F-0E14-4F3D-A5D6-B5AFF77D5F5A}" srcOrd="1" destOrd="0" presId="urn:microsoft.com/office/officeart/2005/8/layout/vList3"/>
    <dgm:cxn modelId="{6C280F02-31B4-4495-AB45-99BDD0918170}" type="presParOf" srcId="{0E0A3F61-0DA8-4B4C-9241-918032B9FFDD}" destId="{FB62A72F-0788-4E01-92EF-0F5FD7B517AD}" srcOrd="3" destOrd="0" presId="urn:microsoft.com/office/officeart/2005/8/layout/vList3"/>
    <dgm:cxn modelId="{0442130E-1ED8-403B-BC52-70B9451390FA}" type="presParOf" srcId="{0E0A3F61-0DA8-4B4C-9241-918032B9FFDD}" destId="{F9D5F32C-EABC-46E4-B9A3-34960B24420A}" srcOrd="4" destOrd="0" presId="urn:microsoft.com/office/officeart/2005/8/layout/vList3"/>
    <dgm:cxn modelId="{75FFCF3D-2FD5-49AB-BA1A-329C8355F358}" type="presParOf" srcId="{F9D5F32C-EABC-46E4-B9A3-34960B24420A}" destId="{C0181CA4-A8ED-49BB-9FE7-7694D2D411C5}" srcOrd="0" destOrd="0" presId="urn:microsoft.com/office/officeart/2005/8/layout/vList3"/>
    <dgm:cxn modelId="{9F078B99-9369-4167-996F-4F4A5614832B}" type="presParOf" srcId="{F9D5F32C-EABC-46E4-B9A3-34960B24420A}" destId="{286DAB0B-A8CC-4FAD-AF90-4D8AFAE9FA74}" srcOrd="1" destOrd="0" presId="urn:microsoft.com/office/officeart/2005/8/layout/vList3"/>
    <dgm:cxn modelId="{B0D14285-564C-49C6-88F4-D764290248D0}" type="presParOf" srcId="{0E0A3F61-0DA8-4B4C-9241-918032B9FFDD}" destId="{467F49DA-52D9-4002-99B3-461A0DD53523}" srcOrd="5" destOrd="0" presId="urn:microsoft.com/office/officeart/2005/8/layout/vList3"/>
    <dgm:cxn modelId="{AF8E2279-27D9-400A-8174-0FB7617F1A1E}" type="presParOf" srcId="{0E0A3F61-0DA8-4B4C-9241-918032B9FFDD}" destId="{A67C8B23-E3D6-4E7E-91A7-A49042E962FB}" srcOrd="6" destOrd="0" presId="urn:microsoft.com/office/officeart/2005/8/layout/vList3"/>
    <dgm:cxn modelId="{92BB0E96-C055-4AFF-8818-295F2D603BD7}" type="presParOf" srcId="{A67C8B23-E3D6-4E7E-91A7-A49042E962FB}" destId="{26EAEACC-A2D4-4929-B019-DCDD11E5629A}" srcOrd="0" destOrd="0" presId="urn:microsoft.com/office/officeart/2005/8/layout/vList3"/>
    <dgm:cxn modelId="{98C5B6EF-294F-4F64-9679-7BC5E31253C8}" type="presParOf" srcId="{A67C8B23-E3D6-4E7E-91A7-A49042E962FB}" destId="{D041F035-F225-43D0-88AA-2D447A34EF7D}"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accent1"/>
          </a:solidFill>
          <a:ln w="12700">
            <a:solidFill>
              <a:srgbClr val="FFFFFF"/>
            </a:solid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109980" y="882376"/>
            <a:ext cx="9966960" cy="2926080"/>
          </a:xfrm>
        </p:spPr>
        <p:txBody>
          <a:bodyPr anchor="b">
            <a:normAutofit/>
          </a:bodyPr>
          <a:lstStyle>
            <a:lvl1pPr algn="ctr">
              <a:lnSpc>
                <a:spcPct val="85000"/>
              </a:lnSpc>
              <a:defRPr sz="7200" b="1" cap="all" baseline="0">
                <a:solidFill>
                  <a:srgbClr val="FFFFFF"/>
                </a:solidFill>
              </a:defRPr>
            </a:lvl1pPr>
          </a:lstStyle>
          <a:p>
            <a:r>
              <a:rPr lang="en-US"/>
              <a:t>Click to edit Master title style</a:t>
            </a:r>
            <a:endParaRPr lang="en-US" dirty="0"/>
          </a:p>
        </p:txBody>
      </p:sp>
      <p:sp>
        <p:nvSpPr>
          <p:cNvPr id="3" name="Subtitle 2"/>
          <p:cNvSpPr>
            <a:spLocks noGrp="1"/>
          </p:cNvSpPr>
          <p:nvPr>
            <p:ph type="subTitle" idx="1"/>
          </p:nvPr>
        </p:nvSpPr>
        <p:spPr>
          <a:xfrm>
            <a:off x="1709530" y="3869634"/>
            <a:ext cx="8767860" cy="1388165"/>
          </a:xfrm>
        </p:spPr>
        <p:txBody>
          <a:bodyPr>
            <a:normAutofit/>
          </a:bodyPr>
          <a:lstStyle>
            <a:lvl1pPr marL="0" indent="0" algn="ctr">
              <a:buNone/>
              <a:defRPr sz="2200">
                <a:solidFill>
                  <a:srgbClr val="FFFFFF"/>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rgbClr val="FFFFFF"/>
                </a:solidFill>
              </a:defRPr>
            </a:lvl1pPr>
          </a:lstStyle>
          <a:p>
            <a:fld id="{DB6EDD9A-D7EA-469B-9F0E-DBE651CCA8EF}" type="datetimeFigureOut">
              <a:rPr lang="en-US" smtClean="0"/>
              <a:t>10/29/2023</a:t>
            </a:fld>
            <a:endParaRPr lang="en-US"/>
          </a:p>
        </p:txBody>
      </p:sp>
      <p:sp>
        <p:nvSpPr>
          <p:cNvPr id="5" name="Footer Placeholder 4"/>
          <p:cNvSpPr>
            <a:spLocks noGrp="1"/>
          </p:cNvSpPr>
          <p:nvPr>
            <p:ph type="ftr" sz="quarter" idx="11"/>
          </p:nvPr>
        </p:nvSpPr>
        <p:spPr/>
        <p:txBody>
          <a:bodyPr/>
          <a:lstStyle>
            <a:lvl1pPr>
              <a:defRPr>
                <a:solidFill>
                  <a:srgbClr val="FFFFFF"/>
                </a:solidFill>
              </a:defRPr>
            </a:lvl1p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73DB31C0-7027-4C3B-9C10-8E88271ECC90}" type="slidenum">
              <a:rPr lang="en-US" smtClean="0"/>
              <a:t>‹#›</a:t>
            </a:fld>
            <a:endParaRPr lang="en-US"/>
          </a:p>
        </p:txBody>
      </p:sp>
      <p:cxnSp>
        <p:nvCxnSpPr>
          <p:cNvPr id="8" name="Straight Connector 7"/>
          <p:cNvCxnSpPr/>
          <p:nvPr/>
        </p:nvCxnSpPr>
        <p:spPr>
          <a:xfrm>
            <a:off x="1978660" y="3733800"/>
            <a:ext cx="8229601" cy="0"/>
          </a:xfrm>
          <a:prstGeom prst="line">
            <a:avLst/>
          </a:prstGeom>
          <a:ln>
            <a:solidFill>
              <a:srgbClr val="FFFF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85786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6EDD9A-D7EA-469B-9F0E-DBE651CCA8EF}" type="datetimeFigureOut">
              <a:rPr lang="en-US" smtClean="0"/>
              <a:t>10/29/2023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38620680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762000"/>
            <a:ext cx="2324100" cy="54102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3000" y="762000"/>
            <a:ext cx="74295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6EDD9A-D7EA-469B-9F0E-DBE651CCA8EF}" type="datetimeFigureOut">
              <a:rPr lang="en-US" smtClean="0"/>
              <a:t>10/29/2023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1690614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B6EDD9A-D7EA-469B-9F0E-DBE651CCA8EF}" type="datetimeFigureOut">
              <a:rPr lang="en-US" smtClean="0"/>
              <a:t>10/29/2023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2164865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06424" y="1173575"/>
            <a:ext cx="9966960" cy="2926080"/>
          </a:xfrm>
        </p:spPr>
        <p:txBody>
          <a:bodyPr anchor="b">
            <a:noAutofit/>
          </a:bodyPr>
          <a:lstStyle>
            <a:lvl1pPr algn="ctr">
              <a:lnSpc>
                <a:spcPct val="85000"/>
              </a:lnSpc>
              <a:defRPr sz="7200" b="0" cap="all" baseline="0"/>
            </a:lvl1pPr>
          </a:lstStyle>
          <a:p>
            <a:r>
              <a:rPr lang="en-US"/>
              <a:t>Click to edit Master title style</a:t>
            </a:r>
            <a:endParaRPr lang="en-US" dirty="0"/>
          </a:p>
        </p:txBody>
      </p:sp>
      <p:sp>
        <p:nvSpPr>
          <p:cNvPr id="3" name="Text Placeholder 2"/>
          <p:cNvSpPr>
            <a:spLocks noGrp="1"/>
          </p:cNvSpPr>
          <p:nvPr>
            <p:ph type="body" idx="1"/>
          </p:nvPr>
        </p:nvSpPr>
        <p:spPr>
          <a:xfrm>
            <a:off x="1709928" y="4154520"/>
            <a:ext cx="8769096" cy="1363806"/>
          </a:xfrm>
        </p:spPr>
        <p:txBody>
          <a:bodyPr anchor="t">
            <a:normAutofit/>
          </a:bodyPr>
          <a:lstStyle>
            <a:lvl1pPr marL="0" indent="0" algn="ctr">
              <a:buNone/>
              <a:defRPr sz="2200">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B6EDD9A-D7EA-469B-9F0E-DBE651CCA8EF}" type="datetimeFigureOut">
              <a:rPr lang="en-US" smtClean="0"/>
              <a:t>10/29/2023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3DB31C0-7027-4C3B-9C10-8E88271ECC90}" type="slidenum">
              <a:rPr lang="en-US" smtClean="0"/>
              <a:t>‹#›</a:t>
            </a:fld>
            <a:endParaRPr lang="en-US"/>
          </a:p>
        </p:txBody>
      </p:sp>
      <p:cxnSp>
        <p:nvCxnSpPr>
          <p:cNvPr id="7" name="Straight Connector 6"/>
          <p:cNvCxnSpPr/>
          <p:nvPr/>
        </p:nvCxnSpPr>
        <p:spPr>
          <a:xfrm>
            <a:off x="1981200" y="4020408"/>
            <a:ext cx="8229601"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740853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3000" y="2057399"/>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67612" y="2057400"/>
            <a:ext cx="4754880" cy="402336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B6EDD9A-D7EA-469B-9F0E-DBE651CCA8EF}" type="datetimeFigureOut">
              <a:rPr lang="en-US" smtClean="0"/>
              <a:t>10/29/2023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11857819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143000" y="2001511"/>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3000" y="2721483"/>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69173" y="1999032"/>
            <a:ext cx="4754880" cy="777240"/>
          </a:xfrm>
        </p:spPr>
        <p:txBody>
          <a:bodyPr anchor="ct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69173" y="2719322"/>
            <a:ext cx="4754880" cy="3383280"/>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B6EDD9A-D7EA-469B-9F0E-DBE651CCA8EF}" type="datetimeFigureOut">
              <a:rPr lang="en-US" smtClean="0"/>
              <a:t>10/29/2023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2901851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DB6EDD9A-D7EA-469B-9F0E-DBE651CCA8EF}" type="datetimeFigureOut">
              <a:rPr lang="en-US" smtClean="0"/>
              <a:t>10/29/2023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6331441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B6EDD9A-D7EA-469B-9F0E-DBE651CCA8EF}" type="datetimeFigureOut">
              <a:rPr lang="en-US" smtClean="0"/>
              <a:t>10/29/2023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10074430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Content Placeholder 2"/>
          <p:cNvSpPr>
            <a:spLocks noGrp="1"/>
          </p:cNvSpPr>
          <p:nvPr>
            <p:ph idx="1"/>
          </p:nvPr>
        </p:nvSpPr>
        <p:spPr>
          <a:xfrm>
            <a:off x="5852159" y="1097280"/>
            <a:ext cx="5212080" cy="46634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3000" y="2834640"/>
            <a:ext cx="3931920" cy="301752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6EDD9A-D7EA-469B-9F0E-DBE651CCA8EF}" type="datetimeFigureOut">
              <a:rPr lang="en-US" smtClean="0"/>
              <a:t>10/29/2023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818464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3000" y="1097280"/>
            <a:ext cx="3931920" cy="1737360"/>
          </a:xfrm>
        </p:spPr>
        <p:txBody>
          <a:bodyPr anchor="b">
            <a:noAutofit/>
          </a:bodyPr>
          <a:lstStyle>
            <a:lvl1pPr>
              <a:lnSpc>
                <a:spcPct val="90000"/>
              </a:lnSpc>
              <a:defRPr sz="4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5413248" y="1069847"/>
            <a:ext cx="6099048" cy="4800600"/>
          </a:xfrm>
        </p:spPr>
        <p:txBody>
          <a:bodyPr lIns="274320" tIns="182880" anchor="t">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3000" y="2834640"/>
            <a:ext cx="3931920" cy="2880360"/>
          </a:xfrm>
        </p:spPr>
        <p:txBody>
          <a:bodyPr>
            <a:normAutofit/>
          </a:bodyPr>
          <a:lstStyle>
            <a:lvl1pPr marL="0" indent="0">
              <a:lnSpc>
                <a:spcPct val="100000"/>
              </a:lnSpc>
              <a:spcBef>
                <a:spcPts val="1000"/>
              </a:spcBef>
              <a:buNone/>
              <a:defRPr sz="17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B6EDD9A-D7EA-469B-9F0E-DBE651CCA8EF}" type="datetimeFigureOut">
              <a:rPr lang="en-US" smtClean="0"/>
              <a:t>10/29/2023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3DB31C0-7027-4C3B-9C10-8E88271ECC90}" type="slidenum">
              <a:rPr lang="en-US" smtClean="0"/>
              <a:t>‹#›</a:t>
            </a:fld>
            <a:endParaRPr lang="en-US"/>
          </a:p>
        </p:txBody>
      </p:sp>
    </p:spTree>
    <p:extLst>
      <p:ext uri="{BB962C8B-B14F-4D97-AF65-F5344CB8AC3E}">
        <p14:creationId xmlns:p14="http://schemas.microsoft.com/office/powerpoint/2010/main" val="4194785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ectangle 6"/>
          <p:cNvSpPr>
            <a:spLocks noChangeAspect="1"/>
          </p:cNvSpPr>
          <p:nvPr/>
        </p:nvSpPr>
        <p:spPr>
          <a:xfrm>
            <a:off x="231140" y="243840"/>
            <a:ext cx="11724640" cy="6377939"/>
          </a:xfrm>
          <a:prstGeom prst="rect">
            <a:avLst/>
          </a:prstGeom>
          <a:solidFill>
            <a:schemeClr val="bg1"/>
          </a:solidFill>
          <a:ln w="12700">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143000" y="609600"/>
            <a:ext cx="9875520" cy="135636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143000" y="2057400"/>
            <a:ext cx="9872871" cy="4038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142996" y="6223828"/>
            <a:ext cx="2329074" cy="365125"/>
          </a:xfrm>
          <a:prstGeom prst="rect">
            <a:avLst/>
          </a:prstGeom>
        </p:spPr>
        <p:txBody>
          <a:bodyPr vert="horz" lIns="91440" tIns="45720" rIns="91440" bIns="45720" rtlCol="0" anchor="ctr"/>
          <a:lstStyle>
            <a:lvl1pPr algn="l">
              <a:defRPr sz="1200">
                <a:solidFill>
                  <a:schemeClr val="accent1"/>
                </a:solidFill>
              </a:defRPr>
            </a:lvl1pPr>
          </a:lstStyle>
          <a:p>
            <a:fld id="{DB6EDD9A-D7EA-469B-9F0E-DBE651CCA8EF}" type="datetimeFigureOut">
              <a:rPr lang="en-US" smtClean="0"/>
              <a:t>10/29/2023</a:t>
            </a:fld>
            <a:endParaRPr lang="en-US"/>
          </a:p>
        </p:txBody>
      </p:sp>
      <p:sp>
        <p:nvSpPr>
          <p:cNvPr id="5" name="Footer Placeholder 4"/>
          <p:cNvSpPr>
            <a:spLocks noGrp="1"/>
          </p:cNvSpPr>
          <p:nvPr>
            <p:ph type="ftr" sz="quarter" idx="3"/>
          </p:nvPr>
        </p:nvSpPr>
        <p:spPr>
          <a:xfrm>
            <a:off x="3949148" y="6223828"/>
            <a:ext cx="4717774" cy="365125"/>
          </a:xfrm>
          <a:prstGeom prst="rect">
            <a:avLst/>
          </a:prstGeom>
        </p:spPr>
        <p:txBody>
          <a:bodyPr vert="horz" lIns="91440" tIns="45720" rIns="91440" bIns="45720" rtlCol="0" anchor="ctr"/>
          <a:lstStyle>
            <a:lvl1pPr algn="ct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9329530" y="6223828"/>
            <a:ext cx="1706217" cy="365125"/>
          </a:xfrm>
          <a:prstGeom prst="rect">
            <a:avLst/>
          </a:prstGeom>
        </p:spPr>
        <p:txBody>
          <a:bodyPr vert="horz" lIns="91440" tIns="45720" rIns="91440" bIns="45720" rtlCol="0" anchor="ctr"/>
          <a:lstStyle>
            <a:lvl1pPr algn="r">
              <a:defRPr sz="1200">
                <a:solidFill>
                  <a:schemeClr val="accent1"/>
                </a:solidFill>
              </a:defRPr>
            </a:lvl1pPr>
          </a:lstStyle>
          <a:p>
            <a:fld id="{73DB31C0-7027-4C3B-9C10-8E88271ECC90}" type="slidenum">
              <a:rPr lang="en-US" smtClean="0"/>
              <a:t>‹#›</a:t>
            </a:fld>
            <a:endParaRPr lang="en-US"/>
          </a:p>
        </p:txBody>
      </p:sp>
    </p:spTree>
    <p:extLst>
      <p:ext uri="{BB962C8B-B14F-4D97-AF65-F5344CB8AC3E}">
        <p14:creationId xmlns:p14="http://schemas.microsoft.com/office/powerpoint/2010/main" val="1140863616"/>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xStyles>
    <p:titleStyle>
      <a:lvl1pPr algn="l" defTabSz="914400" rtl="0" eaLnBrk="1" latinLnBrk="0" hangingPunct="1">
        <a:lnSpc>
          <a:spcPct val="90000"/>
        </a:lnSpc>
        <a:spcBef>
          <a:spcPct val="0"/>
        </a:spcBef>
        <a:buNone/>
        <a:defRPr sz="4400" kern="1200">
          <a:solidFill>
            <a:schemeClr val="accent1"/>
          </a:solidFill>
          <a:latin typeface="+mj-lt"/>
          <a:ea typeface="+mj-ea"/>
          <a:cs typeface="+mj-cs"/>
        </a:defRPr>
      </a:lvl1pPr>
    </p:titleStyle>
    <p:bodyStyle>
      <a:lvl1pPr marL="228600" indent="-182880" algn="l" defTabSz="914400" rtl="0" eaLnBrk="1" latinLnBrk="0" hangingPunct="1">
        <a:lnSpc>
          <a:spcPct val="90000"/>
        </a:lnSpc>
        <a:spcBef>
          <a:spcPts val="1400"/>
        </a:spcBef>
        <a:buClr>
          <a:schemeClr val="accent1"/>
        </a:buClr>
        <a:buSzPct val="80000"/>
        <a:buFont typeface="Corbel" pitchFamily="34" charset="0"/>
        <a:buChar char="•"/>
        <a:defRPr sz="2200" kern="1200">
          <a:solidFill>
            <a:schemeClr val="accent1"/>
          </a:solidFill>
          <a:latin typeface="+mn-lt"/>
          <a:ea typeface="+mn-ea"/>
          <a:cs typeface="+mn-cs"/>
        </a:defRPr>
      </a:lvl1pPr>
      <a:lvl2pPr marL="45720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2000" kern="1200">
          <a:solidFill>
            <a:schemeClr val="accent1"/>
          </a:solidFill>
          <a:latin typeface="+mn-lt"/>
          <a:ea typeface="+mn-ea"/>
          <a:cs typeface="+mn-cs"/>
        </a:defRPr>
      </a:lvl2pPr>
      <a:lvl3pPr marL="73152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800" kern="1200">
          <a:solidFill>
            <a:schemeClr val="accent1"/>
          </a:solidFill>
          <a:latin typeface="+mn-lt"/>
          <a:ea typeface="+mn-ea"/>
          <a:cs typeface="+mn-cs"/>
        </a:defRPr>
      </a:lvl3pPr>
      <a:lvl4pPr marL="100584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4pPr>
      <a:lvl5pPr marL="1280160" indent="-18288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5pPr>
      <a:lvl6pPr marL="16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6pPr>
      <a:lvl7pPr marL="19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7pPr>
      <a:lvl8pPr marL="22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8pPr>
      <a:lvl9pPr marL="2500000" indent="-228600" algn="l" defTabSz="914400" rtl="0" eaLnBrk="1" latinLnBrk="0" hangingPunct="1">
        <a:lnSpc>
          <a:spcPct val="90000"/>
        </a:lnSpc>
        <a:spcBef>
          <a:spcPts val="200"/>
        </a:spcBef>
        <a:spcAft>
          <a:spcPts val="400"/>
        </a:spcAft>
        <a:buClr>
          <a:schemeClr val="accent1"/>
        </a:buClr>
        <a:buSzPct val="80000"/>
        <a:buFont typeface="Corbel" pitchFamily="34" charset="0"/>
        <a:buChar char="•"/>
        <a:defRPr sz="1600" kern="1200">
          <a:solidFill>
            <a:schemeClr val="accent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mailto:info@josephrosadomd.com" TargetMode="External"/><Relationship Id="rId1" Type="http://schemas.openxmlformats.org/officeDocument/2006/relationships/slideLayout" Target="../slideLayouts/slideLayout4.xml"/><Relationship Id="rId4"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cdc.gov/mmwr/preview/mmwrhtml/mm6339a1.htm" TargetMode="External"/><Relationship Id="rId7" Type="http://schemas.openxmlformats.org/officeDocument/2006/relationships/hyperlink" Target="https://www.dea.gov/sites/default/files/2020-01/2019-NDTA-final-01-14-2020_Low_Web-DIR-007-20_2019.pdf" TargetMode="External"/><Relationship Id="rId2" Type="http://schemas.openxmlformats.org/officeDocument/2006/relationships/hyperlink" Target="https://www.cdc.gov/mmwr/preview/mmwrhtml/mm6043a4.htm" TargetMode="External"/><Relationship Id="rId1" Type="http://schemas.openxmlformats.org/officeDocument/2006/relationships/slideLayout" Target="../slideLayouts/slideLayout2.xml"/><Relationship Id="rId6" Type="http://schemas.openxmlformats.org/officeDocument/2006/relationships/hyperlink" Target="https://www.cdc.gov/mmwr/volumes/66/wr/mm6643e1.htm" TargetMode="External"/><Relationship Id="rId5" Type="http://schemas.openxmlformats.org/officeDocument/2006/relationships/hyperlink" Target="https://www.cdc.gov/mmwr/volumes/66/wr/mm6634a2.htm" TargetMode="External"/><Relationship Id="rId4" Type="http://schemas.openxmlformats.org/officeDocument/2006/relationships/hyperlink" Target="https://www.cdc.gov/mmwr/volumes/65/wr/mm6533a2.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B27368F-70A6-5BE6-2421-0C2508552E8B}"/>
              </a:ext>
            </a:extLst>
          </p:cNvPr>
          <p:cNvSpPr>
            <a:spLocks noGrp="1"/>
          </p:cNvSpPr>
          <p:nvPr>
            <p:ph type="ctrTitle"/>
          </p:nvPr>
        </p:nvSpPr>
        <p:spPr/>
        <p:txBody>
          <a:bodyPr>
            <a:normAutofit/>
          </a:bodyPr>
          <a:lstStyle/>
          <a:p>
            <a:r>
              <a:rPr lang="en-US" b="1" dirty="0"/>
              <a:t>Can cannabis alleviate the opiate crisis?</a:t>
            </a:r>
          </a:p>
        </p:txBody>
      </p:sp>
      <p:sp>
        <p:nvSpPr>
          <p:cNvPr id="3" name="Subtitle 2">
            <a:extLst>
              <a:ext uri="{FF2B5EF4-FFF2-40B4-BE49-F238E27FC236}">
                <a16:creationId xmlns:a16="http://schemas.microsoft.com/office/drawing/2014/main" xmlns="" id="{850E190C-E616-97B8-F178-121D45E8D5F6}"/>
              </a:ext>
            </a:extLst>
          </p:cNvPr>
          <p:cNvSpPr>
            <a:spLocks noGrp="1"/>
          </p:cNvSpPr>
          <p:nvPr>
            <p:ph type="subTitle" idx="1"/>
          </p:nvPr>
        </p:nvSpPr>
        <p:spPr/>
        <p:txBody>
          <a:bodyPr>
            <a:normAutofit fontScale="92500" lnSpcReduction="20000"/>
          </a:bodyPr>
          <a:lstStyle/>
          <a:p>
            <a:endParaRPr lang="en-US" dirty="0"/>
          </a:p>
          <a:p>
            <a:r>
              <a:rPr lang="en-US" sz="3200" b="1" dirty="0">
                <a:solidFill>
                  <a:srgbClr val="7030A0"/>
                </a:solidFill>
              </a:rPr>
              <a:t>Joseph Rosado, MD, MBA, MRO</a:t>
            </a:r>
          </a:p>
          <a:p>
            <a:r>
              <a:rPr lang="en-US" sz="3200" b="1" dirty="0">
                <a:solidFill>
                  <a:srgbClr val="7030A0"/>
                </a:solidFill>
              </a:rPr>
              <a:t>International Medical Consultants, Inc.</a:t>
            </a:r>
          </a:p>
        </p:txBody>
      </p:sp>
    </p:spTree>
    <p:extLst>
      <p:ext uri="{BB962C8B-B14F-4D97-AF65-F5344CB8AC3E}">
        <p14:creationId xmlns:p14="http://schemas.microsoft.com/office/powerpoint/2010/main" val="39741706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a:bodyPr>
          <a:lstStyle/>
          <a:p>
            <a:pPr algn="ctr">
              <a:buNone/>
            </a:pPr>
            <a:endParaRPr lang="en-US" sz="3733" dirty="0"/>
          </a:p>
          <a:p>
            <a:pPr algn="ctr">
              <a:buNone/>
            </a:pPr>
            <a:r>
              <a:rPr lang="en-US" sz="5700" b="1" dirty="0">
                <a:solidFill>
                  <a:srgbClr val="FF0000"/>
                </a:solidFill>
                <a:latin typeface="Calibri body"/>
              </a:rPr>
              <a:t>Between</a:t>
            </a:r>
          </a:p>
          <a:p>
            <a:pPr algn="ctr">
              <a:buNone/>
            </a:pPr>
            <a:r>
              <a:rPr lang="en-US" sz="5700" b="1" dirty="0">
                <a:solidFill>
                  <a:srgbClr val="FF0000"/>
                </a:solidFill>
                <a:latin typeface="Calibri body"/>
              </a:rPr>
              <a:t>42 to 58 PILLS/DAY</a:t>
            </a:r>
          </a:p>
        </p:txBody>
      </p:sp>
      <p:sp>
        <p:nvSpPr>
          <p:cNvPr id="2" name="Title 1"/>
          <p:cNvSpPr>
            <a:spLocks noGrp="1"/>
          </p:cNvSpPr>
          <p:nvPr>
            <p:ph type="title"/>
          </p:nvPr>
        </p:nvSpPr>
        <p:spPr/>
        <p:txBody>
          <a:bodyPr/>
          <a:lstStyle/>
          <a:p>
            <a:pPr algn="ctr"/>
            <a:r>
              <a:rPr lang="en-US" b="1" dirty="0">
                <a:latin typeface="Calibri (heading)"/>
              </a:rPr>
              <a:t>How many pills per day is that?</a:t>
            </a:r>
          </a:p>
        </p:txBody>
      </p:sp>
      <p:sp>
        <p:nvSpPr>
          <p:cNvPr id="5" name="Slide Number Placeholder 4"/>
          <p:cNvSpPr>
            <a:spLocks noGrp="1"/>
          </p:cNvSpPr>
          <p:nvPr>
            <p:ph type="sldNum" sz="quarter" idx="12"/>
          </p:nvPr>
        </p:nvSpPr>
        <p:spPr/>
        <p:txBody>
          <a:bodyPr/>
          <a:lstStyle/>
          <a:p>
            <a:fld id="{38A07657-927B-4B76-9E94-587CF2335FEA}" type="slidenum">
              <a:rPr lang="en-US" smtClean="0"/>
              <a:t>10</a:t>
            </a:fld>
            <a:endParaRPr lang="en-US"/>
          </a:p>
        </p:txBody>
      </p:sp>
    </p:spTree>
    <p:extLst>
      <p:ext uri="{BB962C8B-B14F-4D97-AF65-F5344CB8AC3E}">
        <p14:creationId xmlns:p14="http://schemas.microsoft.com/office/powerpoint/2010/main" val="40279490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xmlns="" id="{629E0998-47CD-B478-1563-E59AF70FDCAC}"/>
              </a:ext>
            </a:extLst>
          </p:cNvPr>
          <p:cNvSpPr>
            <a:spLocks noGrp="1"/>
          </p:cNvSpPr>
          <p:nvPr>
            <p:ph type="title"/>
          </p:nvPr>
        </p:nvSpPr>
        <p:spPr/>
        <p:txBody>
          <a:bodyPr>
            <a:normAutofit fontScale="90000"/>
          </a:bodyPr>
          <a:lstStyle/>
          <a:p>
            <a:r>
              <a:rPr lang="en-US" b="1" i="0" dirty="0">
                <a:solidFill>
                  <a:srgbClr val="1B3051"/>
                </a:solidFill>
                <a:effectLst/>
                <a:latin typeface="Calibri (heading)"/>
              </a:rPr>
              <a:t>An answered call for aid? Cannabinoid clinical framework for the opioid epidemic</a:t>
            </a:r>
            <a:endParaRPr lang="en-US" dirty="0">
              <a:latin typeface="Calibri (heading)"/>
            </a:endParaRPr>
          </a:p>
        </p:txBody>
      </p:sp>
      <p:sp>
        <p:nvSpPr>
          <p:cNvPr id="6" name="Content Placeholder 5">
            <a:extLst>
              <a:ext uri="{FF2B5EF4-FFF2-40B4-BE49-F238E27FC236}">
                <a16:creationId xmlns:a16="http://schemas.microsoft.com/office/drawing/2014/main" xmlns="" id="{6CCF2CF3-CEB4-22A1-DF1F-DC987E00A401}"/>
              </a:ext>
            </a:extLst>
          </p:cNvPr>
          <p:cNvSpPr>
            <a:spLocks noGrp="1"/>
          </p:cNvSpPr>
          <p:nvPr>
            <p:ph idx="1"/>
          </p:nvPr>
        </p:nvSpPr>
        <p:spPr/>
        <p:txBody>
          <a:bodyPr>
            <a:noAutofit/>
          </a:bodyPr>
          <a:lstStyle/>
          <a:p>
            <a:pPr marL="0" indent="0" algn="ctr">
              <a:buNone/>
            </a:pPr>
            <a:r>
              <a:rPr lang="en-US" sz="2700" b="1" i="0" dirty="0">
                <a:solidFill>
                  <a:srgbClr val="222222"/>
                </a:solidFill>
                <a:effectLst/>
                <a:latin typeface="Calibri body"/>
              </a:rPr>
              <a:t>Conclusion</a:t>
            </a:r>
          </a:p>
          <a:p>
            <a:pPr algn="l"/>
            <a:r>
              <a:rPr lang="en-US" sz="2700" b="0" i="0" dirty="0">
                <a:solidFill>
                  <a:srgbClr val="333333"/>
                </a:solidFill>
                <a:effectLst/>
                <a:latin typeface="Calibri body"/>
              </a:rPr>
              <a:t>Based on a comprehensive review of the literature and epidemiological evidence to date, cannabinoids stand to be one of the most interesting, safe, and accessible tools available to attenuate the devastation resulting from the misuse and abuse of opioid narcotics. </a:t>
            </a:r>
          </a:p>
          <a:p>
            <a:pPr algn="l"/>
            <a:r>
              <a:rPr lang="en-US" sz="2700" b="0" i="0" dirty="0">
                <a:solidFill>
                  <a:srgbClr val="333333"/>
                </a:solidFill>
                <a:effectLst/>
                <a:latin typeface="Calibri body"/>
              </a:rPr>
              <a:t>Considering the urgency of the opioid epidemic and broadening of cannabinoid accessibility amidst absent prescribing guidelines, the authors recommend use of this clinical framework in the contexts of both clinical research continuity and patient care.</a:t>
            </a:r>
            <a:endParaRPr lang="en-US" sz="2700" dirty="0">
              <a:latin typeface="Calibri body"/>
            </a:endParaRPr>
          </a:p>
        </p:txBody>
      </p:sp>
      <p:sp>
        <p:nvSpPr>
          <p:cNvPr id="8" name="TextBox 7">
            <a:extLst>
              <a:ext uri="{FF2B5EF4-FFF2-40B4-BE49-F238E27FC236}">
                <a16:creationId xmlns:a16="http://schemas.microsoft.com/office/drawing/2014/main" xmlns="" id="{C2EDFB15-5A68-6355-21F5-C07C26670F13}"/>
              </a:ext>
            </a:extLst>
          </p:cNvPr>
          <p:cNvSpPr txBox="1"/>
          <p:nvPr/>
        </p:nvSpPr>
        <p:spPr>
          <a:xfrm>
            <a:off x="838201" y="6176963"/>
            <a:ext cx="10515599" cy="523220"/>
          </a:xfrm>
          <a:prstGeom prst="rect">
            <a:avLst/>
          </a:prstGeom>
          <a:noFill/>
        </p:spPr>
        <p:txBody>
          <a:bodyPr wrap="square">
            <a:spAutoFit/>
          </a:bodyPr>
          <a:lstStyle/>
          <a:p>
            <a:r>
              <a:rPr lang="en-US" sz="1400" b="0" i="0" dirty="0" err="1">
                <a:effectLst/>
                <a:latin typeface="Arial" panose="020B0604020202020204" pitchFamily="34" charset="0"/>
                <a:cs typeface="Arial" panose="020B0604020202020204" pitchFamily="34" charset="0"/>
              </a:rPr>
              <a:t>Hammaker</a:t>
            </a:r>
            <a:r>
              <a:rPr lang="en-US" sz="1400" b="0" i="0" dirty="0">
                <a:effectLst/>
                <a:latin typeface="Arial" panose="020B0604020202020204" pitchFamily="34" charset="0"/>
                <a:cs typeface="Arial" panose="020B0604020202020204" pitchFamily="34" charset="0"/>
              </a:rPr>
              <a:t>, K., </a:t>
            </a:r>
            <a:r>
              <a:rPr lang="en-US" sz="1400" b="0" i="0" dirty="0" err="1">
                <a:effectLst/>
                <a:latin typeface="Arial" panose="020B0604020202020204" pitchFamily="34" charset="0"/>
                <a:cs typeface="Arial" panose="020B0604020202020204" pitchFamily="34" charset="0"/>
              </a:rPr>
              <a:t>Weathington</a:t>
            </a:r>
            <a:r>
              <a:rPr lang="en-US" sz="1400" b="0" i="0" dirty="0">
                <a:effectLst/>
                <a:latin typeface="Arial" panose="020B0604020202020204" pitchFamily="34" charset="0"/>
                <a:cs typeface="Arial" panose="020B0604020202020204" pitchFamily="34" charset="0"/>
              </a:rPr>
              <a:t>, N., Maroon, J. </a:t>
            </a:r>
            <a:r>
              <a:rPr lang="en-US" sz="1400" b="0" i="1" dirty="0">
                <a:effectLst/>
                <a:latin typeface="Arial" panose="020B0604020202020204" pitchFamily="34" charset="0"/>
                <a:cs typeface="Arial" panose="020B0604020202020204" pitchFamily="34" charset="0"/>
              </a:rPr>
              <a:t>et al.</a:t>
            </a:r>
            <a:r>
              <a:rPr lang="en-US" sz="1400" b="0" i="0" dirty="0">
                <a:effectLst/>
                <a:latin typeface="Arial" panose="020B0604020202020204" pitchFamily="34" charset="0"/>
                <a:cs typeface="Arial" panose="020B0604020202020204" pitchFamily="34" charset="0"/>
              </a:rPr>
              <a:t> An answered call for aid? Cannabinoid clinical framework for the opioid epidemic. </a:t>
            </a:r>
            <a:r>
              <a:rPr lang="en-US" sz="1400" b="0" i="1" dirty="0">
                <a:effectLst/>
                <a:latin typeface="Arial" panose="020B0604020202020204" pitchFamily="34" charset="0"/>
                <a:cs typeface="Arial" panose="020B0604020202020204" pitchFamily="34" charset="0"/>
              </a:rPr>
              <a:t>Harm </a:t>
            </a:r>
            <a:r>
              <a:rPr lang="en-US" sz="1400" b="0" i="1" dirty="0" err="1">
                <a:effectLst/>
                <a:latin typeface="Arial" panose="020B0604020202020204" pitchFamily="34" charset="0"/>
                <a:cs typeface="Arial" panose="020B0604020202020204" pitchFamily="34" charset="0"/>
              </a:rPr>
              <a:t>Reduct</a:t>
            </a:r>
            <a:r>
              <a:rPr lang="en-US" sz="1400" b="0" i="1" dirty="0">
                <a:effectLst/>
                <a:latin typeface="Arial" panose="020B0604020202020204" pitchFamily="34" charset="0"/>
                <a:cs typeface="Arial" panose="020B0604020202020204" pitchFamily="34" charset="0"/>
              </a:rPr>
              <a:t> J</a:t>
            </a:r>
            <a:r>
              <a:rPr lang="en-US" sz="1400" b="0" i="0" dirty="0">
                <a:effectLst/>
                <a:latin typeface="Arial" panose="020B0604020202020204" pitchFamily="34" charset="0"/>
                <a:cs typeface="Arial" panose="020B0604020202020204" pitchFamily="34" charset="0"/>
              </a:rPr>
              <a:t> </a:t>
            </a:r>
            <a:r>
              <a:rPr lang="en-US" sz="1400" b="1" i="0" dirty="0">
                <a:effectLst/>
                <a:latin typeface="Arial" panose="020B0604020202020204" pitchFamily="34" charset="0"/>
                <a:cs typeface="Arial" panose="020B0604020202020204" pitchFamily="34" charset="0"/>
              </a:rPr>
              <a:t>20</a:t>
            </a:r>
            <a:r>
              <a:rPr lang="en-US" sz="1400" b="0" i="0" dirty="0">
                <a:effectLst/>
                <a:latin typeface="Arial" panose="020B0604020202020204" pitchFamily="34" charset="0"/>
                <a:cs typeface="Arial" panose="020B0604020202020204" pitchFamily="34" charset="0"/>
              </a:rPr>
              <a:t>, 110 (2023). https://doi.org/10.1186/s12954-023-00842-6</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35979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A43864-F4EF-158A-F1E9-ED3B0EF7FEAD}"/>
              </a:ext>
            </a:extLst>
          </p:cNvPr>
          <p:cNvSpPr>
            <a:spLocks noGrp="1"/>
          </p:cNvSpPr>
          <p:nvPr>
            <p:ph type="title"/>
          </p:nvPr>
        </p:nvSpPr>
        <p:spPr/>
        <p:txBody>
          <a:bodyPr>
            <a:normAutofit/>
          </a:bodyPr>
          <a:lstStyle/>
          <a:p>
            <a:r>
              <a:rPr lang="en-US" b="1" i="0" dirty="0">
                <a:solidFill>
                  <a:srgbClr val="222222"/>
                </a:solidFill>
                <a:effectLst/>
                <a:latin typeface="-apple-system"/>
              </a:rPr>
              <a:t>Can cannabinoids alleviate the opioid crisis? </a:t>
            </a:r>
            <a:r>
              <a:rPr lang="en-US" sz="3400" b="1" i="0" dirty="0">
                <a:solidFill>
                  <a:srgbClr val="222222"/>
                </a:solidFill>
                <a:effectLst/>
                <a:latin typeface="Calibri (heading)"/>
              </a:rPr>
              <a:t>Evidence for the utility of cannabinoids</a:t>
            </a:r>
            <a:endParaRPr lang="en-US" sz="3400" b="1" dirty="0">
              <a:latin typeface="Calibri (heading)"/>
            </a:endParaRPr>
          </a:p>
        </p:txBody>
      </p:sp>
      <p:sp>
        <p:nvSpPr>
          <p:cNvPr id="3" name="Content Placeholder 2">
            <a:extLst>
              <a:ext uri="{FF2B5EF4-FFF2-40B4-BE49-F238E27FC236}">
                <a16:creationId xmlns:a16="http://schemas.microsoft.com/office/drawing/2014/main" xmlns="" id="{2DAF1504-5E02-B473-2080-103B1BFDA072}"/>
              </a:ext>
            </a:extLst>
          </p:cNvPr>
          <p:cNvSpPr>
            <a:spLocks noGrp="1"/>
          </p:cNvSpPr>
          <p:nvPr>
            <p:ph idx="1"/>
          </p:nvPr>
        </p:nvSpPr>
        <p:spPr/>
        <p:txBody>
          <a:bodyPr>
            <a:noAutofit/>
          </a:bodyPr>
          <a:lstStyle/>
          <a:p>
            <a:pPr algn="l"/>
            <a:r>
              <a:rPr lang="en-US" sz="1800" b="1" i="0" dirty="0">
                <a:solidFill>
                  <a:schemeClr val="tx1"/>
                </a:solidFill>
                <a:effectLst/>
                <a:latin typeface="Calibri body"/>
              </a:rPr>
              <a:t>Results: </a:t>
            </a:r>
            <a:r>
              <a:rPr lang="en-US" sz="1800" b="0" i="0" dirty="0">
                <a:solidFill>
                  <a:schemeClr val="tx1"/>
                </a:solidFill>
                <a:effectLst/>
                <a:latin typeface="Calibri body"/>
              </a:rPr>
              <a:t>Three states (California, Oregon, and Washington) had medical cannabis laws effective prior to 1999. Ten states (Alaska, Colorado, Hawaii, Maine, Michigan, Montana, Nevada, New Mexico, Rhode Island, and Vermont) enacted medical cannabis laws between 1999 and 2010. </a:t>
            </a:r>
          </a:p>
          <a:p>
            <a:pPr algn="l"/>
            <a:r>
              <a:rPr lang="en-US" sz="1800" b="0" i="0" dirty="0">
                <a:solidFill>
                  <a:schemeClr val="tx1"/>
                </a:solidFill>
                <a:effectLst/>
                <a:latin typeface="Calibri body"/>
              </a:rPr>
              <a:t>States with medical cannabis laws had a </a:t>
            </a:r>
            <a:r>
              <a:rPr lang="en-US" sz="1800" b="1" i="1" dirty="0">
                <a:solidFill>
                  <a:srgbClr val="FF0000"/>
                </a:solidFill>
                <a:effectLst/>
                <a:latin typeface="Calibri body"/>
              </a:rPr>
              <a:t>24.8%</a:t>
            </a:r>
            <a:r>
              <a:rPr lang="en-US" sz="1800" b="0" i="0" dirty="0">
                <a:solidFill>
                  <a:schemeClr val="tx1"/>
                </a:solidFill>
                <a:effectLst/>
                <a:latin typeface="Calibri body"/>
              </a:rPr>
              <a:t> lower mean annual opioid overdose mortality rate compared with states without medical cannabis laws. </a:t>
            </a:r>
          </a:p>
          <a:p>
            <a:pPr algn="l"/>
            <a:r>
              <a:rPr lang="en-US" sz="1800" b="0" i="0" dirty="0">
                <a:solidFill>
                  <a:schemeClr val="tx1"/>
                </a:solidFill>
                <a:effectLst/>
                <a:latin typeface="Calibri body"/>
              </a:rPr>
              <a:t>Examination of the association between medical cannabis laws and opioid analgesic overdose mortality in each year after implementation of the law showed that such laws were associated with a lower rate of overdose mortality that generally strengthened over time: year 1: −19.9%, year 2 : −25.2%, year 3: −23.6%, year 4: −20.2%, year 5: −33.7%, and year 6: −33.3%. </a:t>
            </a:r>
          </a:p>
          <a:p>
            <a:pPr algn="l"/>
            <a:r>
              <a:rPr lang="en-US" sz="1800" b="0" i="0" dirty="0">
                <a:solidFill>
                  <a:schemeClr val="tx1"/>
                </a:solidFill>
                <a:effectLst/>
                <a:latin typeface="Calibri body"/>
              </a:rPr>
              <a:t>In secondary analyses, the findings remained similar.</a:t>
            </a:r>
          </a:p>
          <a:p>
            <a:pPr algn="l"/>
            <a:r>
              <a:rPr lang="en-US" sz="1800" b="1" i="0" dirty="0">
                <a:solidFill>
                  <a:schemeClr val="tx1"/>
                </a:solidFill>
                <a:effectLst/>
                <a:latin typeface="Calibri body"/>
              </a:rPr>
              <a:t>Conclusions and Relevance</a:t>
            </a:r>
            <a:r>
              <a:rPr lang="en-US" sz="1800" b="0" i="0" dirty="0">
                <a:solidFill>
                  <a:schemeClr val="tx1"/>
                </a:solidFill>
                <a:effectLst/>
                <a:latin typeface="Calibri body"/>
              </a:rPr>
              <a:t>  Medical cannabis laws are associated with significantly lower state-level opioid overdose mortality rates. Further investigation is required to determine how medical cannabis laws may interact with policies aimed at preventing opioid analgesic overdose.</a:t>
            </a:r>
          </a:p>
          <a:p>
            <a:pPr marL="0" indent="0" algn="ctr">
              <a:buNone/>
            </a:pPr>
            <a:endParaRPr lang="en-US" sz="1800" b="1" i="1" dirty="0">
              <a:solidFill>
                <a:schemeClr val="tx1"/>
              </a:solidFill>
              <a:latin typeface="Calibri body"/>
            </a:endParaRPr>
          </a:p>
        </p:txBody>
      </p:sp>
      <p:sp>
        <p:nvSpPr>
          <p:cNvPr id="5" name="TextBox 4">
            <a:extLst>
              <a:ext uri="{FF2B5EF4-FFF2-40B4-BE49-F238E27FC236}">
                <a16:creationId xmlns:a16="http://schemas.microsoft.com/office/drawing/2014/main" xmlns="" id="{5A668E17-DF62-2DF1-0DEB-A48D755C3087}"/>
              </a:ext>
            </a:extLst>
          </p:cNvPr>
          <p:cNvSpPr txBox="1"/>
          <p:nvPr/>
        </p:nvSpPr>
        <p:spPr>
          <a:xfrm>
            <a:off x="838201" y="6183156"/>
            <a:ext cx="10515599" cy="523220"/>
          </a:xfrm>
          <a:prstGeom prst="rect">
            <a:avLst/>
          </a:prstGeom>
          <a:noFill/>
        </p:spPr>
        <p:txBody>
          <a:bodyPr wrap="square">
            <a:spAutoFit/>
          </a:bodyPr>
          <a:lstStyle/>
          <a:p>
            <a:r>
              <a:rPr lang="en-US" sz="1400" b="0" i="0" dirty="0" err="1">
                <a:effectLst/>
                <a:latin typeface="Arial" panose="020B0604020202020204" pitchFamily="34" charset="0"/>
                <a:cs typeface="Arial" panose="020B0604020202020204" pitchFamily="34" charset="0"/>
              </a:rPr>
              <a:t>Bachhuber</a:t>
            </a:r>
            <a:r>
              <a:rPr lang="en-US" sz="1400" b="0" i="0" dirty="0">
                <a:effectLst/>
                <a:latin typeface="Arial" panose="020B0604020202020204" pitchFamily="34" charset="0"/>
                <a:cs typeface="Arial" panose="020B0604020202020204" pitchFamily="34" charset="0"/>
              </a:rPr>
              <a:t> MA, Saloner B, Cunningham CO, Barry CL. Medical cannabis laws and opioid analgesic overdose mortality in the United States, 1999–2010. JAMA Intern Med. 2014;174(10):1668–73.</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997891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EA43864-F4EF-158A-F1E9-ED3B0EF7FEAD}"/>
              </a:ext>
            </a:extLst>
          </p:cNvPr>
          <p:cNvSpPr>
            <a:spLocks noGrp="1"/>
          </p:cNvSpPr>
          <p:nvPr>
            <p:ph type="title"/>
          </p:nvPr>
        </p:nvSpPr>
        <p:spPr/>
        <p:txBody>
          <a:bodyPr>
            <a:normAutofit/>
          </a:bodyPr>
          <a:lstStyle/>
          <a:p>
            <a:r>
              <a:rPr lang="en-US" b="1" i="0" dirty="0">
                <a:solidFill>
                  <a:srgbClr val="222222"/>
                </a:solidFill>
                <a:effectLst/>
                <a:latin typeface="-apple-system"/>
              </a:rPr>
              <a:t>Can cannabinoids alleviate the opioid crisis? </a:t>
            </a:r>
            <a:r>
              <a:rPr lang="en-US" sz="3400" b="1" i="0" dirty="0">
                <a:solidFill>
                  <a:srgbClr val="222222"/>
                </a:solidFill>
                <a:effectLst/>
                <a:latin typeface="Calibri (heading)"/>
              </a:rPr>
              <a:t>Evidence for the utility of cannabinoids</a:t>
            </a:r>
            <a:endParaRPr lang="en-US" sz="3400" b="1" dirty="0">
              <a:latin typeface="Calibri (heading)"/>
            </a:endParaRPr>
          </a:p>
        </p:txBody>
      </p:sp>
      <p:sp>
        <p:nvSpPr>
          <p:cNvPr id="3" name="Content Placeholder 2">
            <a:extLst>
              <a:ext uri="{FF2B5EF4-FFF2-40B4-BE49-F238E27FC236}">
                <a16:creationId xmlns:a16="http://schemas.microsoft.com/office/drawing/2014/main" xmlns="" id="{2DAF1504-5E02-B473-2080-103B1BFDA072}"/>
              </a:ext>
            </a:extLst>
          </p:cNvPr>
          <p:cNvSpPr>
            <a:spLocks noGrp="1"/>
          </p:cNvSpPr>
          <p:nvPr>
            <p:ph idx="1"/>
          </p:nvPr>
        </p:nvSpPr>
        <p:spPr/>
        <p:txBody>
          <a:bodyPr>
            <a:normAutofit/>
          </a:bodyPr>
          <a:lstStyle/>
          <a:p>
            <a:pPr marL="0" indent="0" algn="ctr">
              <a:buNone/>
            </a:pPr>
            <a:r>
              <a:rPr lang="en-US" sz="3800" b="0" i="0" dirty="0">
                <a:solidFill>
                  <a:schemeClr val="tx1"/>
                </a:solidFill>
                <a:effectLst/>
                <a:latin typeface="Calibri body"/>
              </a:rPr>
              <a:t>A 2018 longitudinal analysis showed that US prescriptions for all opioids fell by </a:t>
            </a:r>
            <a:r>
              <a:rPr lang="en-US" sz="3800" b="1" i="1" u="sng" dirty="0">
                <a:solidFill>
                  <a:srgbClr val="FF0000"/>
                </a:solidFill>
                <a:effectLst/>
                <a:latin typeface="Calibri body"/>
              </a:rPr>
              <a:t>14.4% </a:t>
            </a:r>
            <a:r>
              <a:rPr lang="en-US" sz="3800" b="0" i="0" dirty="0">
                <a:solidFill>
                  <a:schemeClr val="tx1"/>
                </a:solidFill>
                <a:effectLst/>
                <a:latin typeface="Calibri body"/>
              </a:rPr>
              <a:t>when medical cannabis dispensaries opened, particularly for hydrocodone and morphine, but also for benzodiazepines, stimulants, and many other medications known to be over-prescribed and addictive.</a:t>
            </a:r>
            <a:endParaRPr lang="en-US" sz="3800" dirty="0">
              <a:solidFill>
                <a:schemeClr val="tx1"/>
              </a:solidFill>
              <a:latin typeface="Calibri body"/>
            </a:endParaRPr>
          </a:p>
        </p:txBody>
      </p:sp>
      <p:sp>
        <p:nvSpPr>
          <p:cNvPr id="5" name="TextBox 4">
            <a:extLst>
              <a:ext uri="{FF2B5EF4-FFF2-40B4-BE49-F238E27FC236}">
                <a16:creationId xmlns:a16="http://schemas.microsoft.com/office/drawing/2014/main" xmlns="" id="{5A668E17-DF62-2DF1-0DEB-A48D755C3087}"/>
              </a:ext>
            </a:extLst>
          </p:cNvPr>
          <p:cNvSpPr txBox="1"/>
          <p:nvPr/>
        </p:nvSpPr>
        <p:spPr>
          <a:xfrm>
            <a:off x="838201" y="6183156"/>
            <a:ext cx="10515599" cy="523220"/>
          </a:xfrm>
          <a:prstGeom prst="rect">
            <a:avLst/>
          </a:prstGeom>
          <a:noFill/>
        </p:spPr>
        <p:txBody>
          <a:bodyPr wrap="square">
            <a:spAutoFit/>
          </a:bodyPr>
          <a:lstStyle/>
          <a:p>
            <a:r>
              <a:rPr lang="en-US" sz="1400" b="0" i="0" dirty="0">
                <a:effectLst/>
                <a:latin typeface="Arial" panose="020B0604020202020204" pitchFamily="34" charset="0"/>
                <a:cs typeface="Arial" panose="020B0604020202020204" pitchFamily="34" charset="0"/>
              </a:rPr>
              <a:t>Bradford AC, Bradford WD, Abraham A, Bagwell AG. Association between US State medical cannabis laws and opioid prescribing in the </a:t>
            </a:r>
            <a:r>
              <a:rPr lang="en-US" sz="1400" b="0" i="0" dirty="0" err="1">
                <a:effectLst/>
                <a:latin typeface="Arial" panose="020B0604020202020204" pitchFamily="34" charset="0"/>
                <a:cs typeface="Arial" panose="020B0604020202020204" pitchFamily="34" charset="0"/>
              </a:rPr>
              <a:t>medicare</a:t>
            </a:r>
            <a:r>
              <a:rPr lang="en-US" sz="1400" b="0" i="0" dirty="0">
                <a:effectLst/>
                <a:latin typeface="Arial" panose="020B0604020202020204" pitchFamily="34" charset="0"/>
                <a:cs typeface="Arial" panose="020B0604020202020204" pitchFamily="34" charset="0"/>
              </a:rPr>
              <a:t> part D population. JAMA Intern Med. 2018;178(5):667–72.</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330441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BF7B416-B3AA-B763-A69A-854FEF3DB005}"/>
              </a:ext>
            </a:extLst>
          </p:cNvPr>
          <p:cNvSpPr>
            <a:spLocks noGrp="1"/>
          </p:cNvSpPr>
          <p:nvPr>
            <p:ph type="title"/>
          </p:nvPr>
        </p:nvSpPr>
        <p:spPr/>
        <p:txBody>
          <a:bodyPr>
            <a:normAutofit/>
          </a:bodyPr>
          <a:lstStyle/>
          <a:p>
            <a:r>
              <a:rPr lang="en-US" b="1" i="0" dirty="0">
                <a:solidFill>
                  <a:srgbClr val="333333"/>
                </a:solidFill>
                <a:effectLst/>
                <a:latin typeface="Calibri (heading)"/>
              </a:rPr>
              <a:t>The Role of Cannabis Legalization in the Opioid Crisis</a:t>
            </a:r>
            <a:r>
              <a:rPr lang="en-US" baseline="30000" dirty="0">
                <a:solidFill>
                  <a:srgbClr val="333333"/>
                </a:solidFill>
                <a:latin typeface="Calibri body"/>
              </a:rPr>
              <a:t>1</a:t>
            </a:r>
            <a:endParaRPr lang="en-US" dirty="0">
              <a:latin typeface="Calibri (heading)"/>
            </a:endParaRPr>
          </a:p>
        </p:txBody>
      </p:sp>
      <p:sp>
        <p:nvSpPr>
          <p:cNvPr id="3" name="Content Placeholder 2">
            <a:extLst>
              <a:ext uri="{FF2B5EF4-FFF2-40B4-BE49-F238E27FC236}">
                <a16:creationId xmlns:a16="http://schemas.microsoft.com/office/drawing/2014/main" xmlns="" id="{2DC95FCA-3620-7045-19C4-F51DDD0816DC}"/>
              </a:ext>
            </a:extLst>
          </p:cNvPr>
          <p:cNvSpPr>
            <a:spLocks noGrp="1"/>
          </p:cNvSpPr>
          <p:nvPr>
            <p:ph idx="1"/>
          </p:nvPr>
        </p:nvSpPr>
        <p:spPr/>
        <p:txBody>
          <a:bodyPr>
            <a:normAutofit fontScale="92500" lnSpcReduction="20000"/>
          </a:bodyPr>
          <a:lstStyle/>
          <a:p>
            <a:r>
              <a:rPr lang="en-US" b="0" i="0" dirty="0">
                <a:solidFill>
                  <a:srgbClr val="333333"/>
                </a:solidFill>
                <a:effectLst/>
                <a:latin typeface="Calibri body"/>
              </a:rPr>
              <a:t>In this issue of </a:t>
            </a:r>
            <a:r>
              <a:rPr lang="en-US" b="0" i="1" dirty="0">
                <a:solidFill>
                  <a:srgbClr val="333333"/>
                </a:solidFill>
                <a:effectLst/>
                <a:latin typeface="Calibri body"/>
              </a:rPr>
              <a:t>JAMA Internal Medicine</a:t>
            </a:r>
            <a:r>
              <a:rPr lang="en-US" baseline="30000" dirty="0">
                <a:solidFill>
                  <a:srgbClr val="333333"/>
                </a:solidFill>
                <a:latin typeface="Calibri body"/>
              </a:rPr>
              <a:t>1</a:t>
            </a:r>
            <a:r>
              <a:rPr lang="en-US" b="0" i="0" dirty="0">
                <a:solidFill>
                  <a:srgbClr val="333333"/>
                </a:solidFill>
                <a:effectLst/>
                <a:latin typeface="Calibri body"/>
              </a:rPr>
              <a:t>, Bradford et al</a:t>
            </a:r>
            <a:r>
              <a:rPr lang="en-US" baseline="30000" dirty="0">
                <a:solidFill>
                  <a:srgbClr val="333333"/>
                </a:solidFill>
                <a:latin typeface="Calibri body"/>
              </a:rPr>
              <a:t>2</a:t>
            </a:r>
            <a:r>
              <a:rPr lang="en-US" b="0" i="0" dirty="0">
                <a:solidFill>
                  <a:srgbClr val="333333"/>
                </a:solidFill>
                <a:effectLst/>
                <a:latin typeface="Calibri body"/>
              </a:rPr>
              <a:t> and Wen and Hockenberry</a:t>
            </a:r>
            <a:r>
              <a:rPr lang="en-US" b="0" i="0" baseline="30000" dirty="0">
                <a:solidFill>
                  <a:srgbClr val="333333"/>
                </a:solidFill>
                <a:effectLst/>
                <a:latin typeface="Calibri body"/>
              </a:rPr>
              <a:t>3</a:t>
            </a:r>
            <a:r>
              <a:rPr lang="en-US" b="0" i="0" dirty="0">
                <a:solidFill>
                  <a:srgbClr val="333333"/>
                </a:solidFill>
                <a:effectLst/>
                <a:latin typeface="Calibri body"/>
              </a:rPr>
              <a:t> reported results suggesting that cannabis legalization may play a beneficial role in the opioid crisis. </a:t>
            </a:r>
          </a:p>
          <a:p>
            <a:r>
              <a:rPr lang="en-US" b="0" i="0" dirty="0">
                <a:solidFill>
                  <a:srgbClr val="333333"/>
                </a:solidFill>
                <a:effectLst/>
                <a:latin typeface="Calibri body"/>
              </a:rPr>
              <a:t>To examine the association between prescribing patterns for opioids in Medicare Part D and the implementation of state medical cannabis laws (MCLs), Bradford et al</a:t>
            </a:r>
            <a:r>
              <a:rPr lang="en-US" baseline="30000" dirty="0">
                <a:solidFill>
                  <a:srgbClr val="333333"/>
                </a:solidFill>
                <a:latin typeface="Calibri body"/>
              </a:rPr>
              <a:t>2</a:t>
            </a:r>
            <a:r>
              <a:rPr lang="en-US" b="0" i="0" dirty="0">
                <a:solidFill>
                  <a:srgbClr val="333333"/>
                </a:solidFill>
                <a:effectLst/>
                <a:latin typeface="Calibri body"/>
              </a:rPr>
              <a:t> performed a longitudinal analysis of the number of prescriptions filled under Medicare Part D for all opioids as a group and for the categories of opioids by state and state-level MCLs from 2010 through 2015. </a:t>
            </a:r>
          </a:p>
          <a:p>
            <a:r>
              <a:rPr lang="en-US" b="0" i="0" dirty="0">
                <a:solidFill>
                  <a:srgbClr val="333333"/>
                </a:solidFill>
                <a:effectLst/>
                <a:latin typeface="Calibri body"/>
              </a:rPr>
              <a:t>Medicare Part D prescriptions for opioids fell by </a:t>
            </a:r>
            <a:r>
              <a:rPr lang="en-US" b="1" i="1" dirty="0">
                <a:solidFill>
                  <a:srgbClr val="FF0000"/>
                </a:solidFill>
                <a:effectLst/>
                <a:latin typeface="Calibri body"/>
              </a:rPr>
              <a:t>2.21 million daily doses </a:t>
            </a:r>
            <a:r>
              <a:rPr lang="en-US" b="0" i="0" dirty="0">
                <a:solidFill>
                  <a:srgbClr val="333333"/>
                </a:solidFill>
                <a:effectLst/>
                <a:latin typeface="Calibri body"/>
              </a:rPr>
              <a:t>filled per year when MCLs went into effect in a given state. </a:t>
            </a:r>
          </a:p>
          <a:p>
            <a:r>
              <a:rPr lang="en-US" b="0" i="0" dirty="0">
                <a:solidFill>
                  <a:srgbClr val="333333"/>
                </a:solidFill>
                <a:effectLst/>
                <a:latin typeface="Calibri body"/>
              </a:rPr>
              <a:t>Prescriptions for opioids fell by </a:t>
            </a:r>
            <a:r>
              <a:rPr lang="en-US" b="1" i="1" dirty="0">
                <a:solidFill>
                  <a:srgbClr val="FF0000"/>
                </a:solidFill>
                <a:effectLst/>
                <a:latin typeface="Calibri body"/>
              </a:rPr>
              <a:t>3.74 million daily doses </a:t>
            </a:r>
            <a:r>
              <a:rPr lang="en-US" b="0" i="0" dirty="0">
                <a:solidFill>
                  <a:srgbClr val="333333"/>
                </a:solidFill>
                <a:effectLst/>
                <a:latin typeface="Calibri body"/>
              </a:rPr>
              <a:t>per year when medical cannabis dispensaries opened.</a:t>
            </a:r>
          </a:p>
          <a:p>
            <a:r>
              <a:rPr lang="en-US" b="0" i="0" dirty="0">
                <a:solidFill>
                  <a:srgbClr val="333333"/>
                </a:solidFill>
                <a:effectLst/>
                <a:latin typeface="Calibri body"/>
              </a:rPr>
              <a:t>Similarly, Wen and Hockenberry</a:t>
            </a:r>
            <a:r>
              <a:rPr lang="en-US" baseline="30000" dirty="0">
                <a:solidFill>
                  <a:srgbClr val="333333"/>
                </a:solidFill>
                <a:latin typeface="Calibri body"/>
              </a:rPr>
              <a:t>3</a:t>
            </a:r>
            <a:r>
              <a:rPr lang="en-US" b="0" i="0" dirty="0">
                <a:solidFill>
                  <a:srgbClr val="333333"/>
                </a:solidFill>
                <a:effectLst/>
                <a:latin typeface="Calibri body"/>
              </a:rPr>
              <a:t> analyzed Medicaid prescription data from 2011 to 2016 and found that both medical and recreational cannabis laws were associated with annual reductions in opioid prescribing rates of </a:t>
            </a:r>
            <a:r>
              <a:rPr lang="en-US" b="1" i="1" dirty="0">
                <a:solidFill>
                  <a:srgbClr val="FF0000"/>
                </a:solidFill>
                <a:effectLst/>
                <a:latin typeface="Calibri body"/>
              </a:rPr>
              <a:t>5.88% and 6.38%</a:t>
            </a:r>
            <a:r>
              <a:rPr lang="en-US" b="0" i="0" dirty="0">
                <a:solidFill>
                  <a:srgbClr val="333333"/>
                </a:solidFill>
                <a:effectLst/>
                <a:latin typeface="Calibri body"/>
              </a:rPr>
              <a:t>, respectively.</a:t>
            </a:r>
            <a:endParaRPr lang="en-US" dirty="0">
              <a:latin typeface="Calibri body"/>
            </a:endParaRPr>
          </a:p>
        </p:txBody>
      </p:sp>
      <p:sp>
        <p:nvSpPr>
          <p:cNvPr id="5" name="TextBox 4">
            <a:extLst>
              <a:ext uri="{FF2B5EF4-FFF2-40B4-BE49-F238E27FC236}">
                <a16:creationId xmlns:a16="http://schemas.microsoft.com/office/drawing/2014/main" xmlns="" id="{48BF9F7A-1414-7617-F5CE-106CA2246595}"/>
              </a:ext>
            </a:extLst>
          </p:cNvPr>
          <p:cNvSpPr txBox="1"/>
          <p:nvPr/>
        </p:nvSpPr>
        <p:spPr>
          <a:xfrm>
            <a:off x="690282" y="5996226"/>
            <a:ext cx="10515600" cy="861774"/>
          </a:xfrm>
          <a:prstGeom prst="rect">
            <a:avLst/>
          </a:prstGeom>
          <a:noFill/>
        </p:spPr>
        <p:txBody>
          <a:bodyPr wrap="square">
            <a:spAutoFit/>
          </a:bodyPr>
          <a:lstStyle/>
          <a:p>
            <a:pPr marL="342900" indent="-342900">
              <a:buAutoNum type="arabicPeriod"/>
            </a:pPr>
            <a:r>
              <a:rPr lang="en-US" sz="1000" b="0" i="0" dirty="0">
                <a:solidFill>
                  <a:srgbClr val="333333"/>
                </a:solidFill>
                <a:effectLst/>
                <a:latin typeface="Arial" panose="020B0604020202020204" pitchFamily="34" charset="0"/>
                <a:cs typeface="Arial" panose="020B0604020202020204" pitchFamily="34" charset="0"/>
              </a:rPr>
              <a:t>Hill KP, Saxon AJ. The Role of Cannabis Legalization in the Opioid Crisis. </a:t>
            </a:r>
            <a:r>
              <a:rPr lang="en-US" sz="1000" b="0" i="1" dirty="0">
                <a:solidFill>
                  <a:srgbClr val="333333"/>
                </a:solidFill>
                <a:effectLst/>
                <a:latin typeface="Arial" panose="020B0604020202020204" pitchFamily="34" charset="0"/>
                <a:cs typeface="Arial" panose="020B0604020202020204" pitchFamily="34" charset="0"/>
              </a:rPr>
              <a:t>JAMA Intern Med.</a:t>
            </a:r>
            <a:r>
              <a:rPr lang="en-US" sz="1000" b="0" i="0" dirty="0">
                <a:solidFill>
                  <a:srgbClr val="333333"/>
                </a:solidFill>
                <a:effectLst/>
                <a:latin typeface="Arial" panose="020B0604020202020204" pitchFamily="34" charset="0"/>
                <a:cs typeface="Arial" panose="020B0604020202020204" pitchFamily="34" charset="0"/>
              </a:rPr>
              <a:t> 2018;178(5):679–680. doi:10.1001/jamainternmed.2018.0254</a:t>
            </a:r>
          </a:p>
          <a:p>
            <a:pPr marL="342900" indent="-342900">
              <a:buAutoNum type="arabicPeriod"/>
            </a:pPr>
            <a:r>
              <a:rPr lang="en-US" sz="1000" b="0" i="0" dirty="0">
                <a:solidFill>
                  <a:srgbClr val="212121"/>
                </a:solidFill>
                <a:effectLst/>
                <a:latin typeface="Arial" panose="020B0604020202020204" pitchFamily="34" charset="0"/>
                <a:cs typeface="Arial" panose="020B0604020202020204" pitchFamily="34" charset="0"/>
              </a:rPr>
              <a:t>Bradford AC, Bradford WD, Abraham A, Bagwell Adams G. Association Between US State Medical Cannabis Laws and Opioid Prescribing in the Medicare Part D Population. JAMA Intern Med. 2018 May 1;178(5):667-672. </a:t>
            </a:r>
            <a:r>
              <a:rPr lang="en-US" sz="1000" b="0" i="0" dirty="0" err="1">
                <a:solidFill>
                  <a:srgbClr val="212121"/>
                </a:solidFill>
                <a:effectLst/>
                <a:latin typeface="Arial" panose="020B0604020202020204" pitchFamily="34" charset="0"/>
                <a:cs typeface="Arial" panose="020B0604020202020204" pitchFamily="34" charset="0"/>
              </a:rPr>
              <a:t>doi</a:t>
            </a:r>
            <a:r>
              <a:rPr lang="en-US" sz="1000" b="0" i="0" dirty="0">
                <a:solidFill>
                  <a:srgbClr val="212121"/>
                </a:solidFill>
                <a:effectLst/>
                <a:latin typeface="Arial" panose="020B0604020202020204" pitchFamily="34" charset="0"/>
                <a:cs typeface="Arial" panose="020B0604020202020204" pitchFamily="34" charset="0"/>
              </a:rPr>
              <a:t>: 10.1001/jamainternmed.2018.0266. PMID: 29610897; PMCID: PMC6145794.</a:t>
            </a:r>
            <a:endParaRPr lang="en-US" sz="1000" dirty="0">
              <a:solidFill>
                <a:srgbClr val="333333"/>
              </a:solidFill>
              <a:latin typeface="Arial" panose="020B0604020202020204" pitchFamily="34" charset="0"/>
              <a:cs typeface="Arial" panose="020B0604020202020204" pitchFamily="34" charset="0"/>
            </a:endParaRPr>
          </a:p>
          <a:p>
            <a:pPr marL="342900" indent="-342900">
              <a:buAutoNum type="arabicPeriod"/>
            </a:pPr>
            <a:r>
              <a:rPr lang="en-US" sz="1000" b="0" i="0" dirty="0">
                <a:solidFill>
                  <a:srgbClr val="212121"/>
                </a:solidFill>
                <a:effectLst/>
                <a:latin typeface="Arial" panose="020B0604020202020204" pitchFamily="34" charset="0"/>
                <a:cs typeface="Arial" panose="020B0604020202020204" pitchFamily="34" charset="0"/>
              </a:rPr>
              <a:t>Wen H, Hockenberry JM. Association of Medical and Adult-Use Marijuana Laws With Opioid Prescribing for Medicaid Enrollees. JAMA Intern Med. 2018 May 1;178(5):673-679. </a:t>
            </a:r>
            <a:r>
              <a:rPr lang="en-US" sz="1000" b="0" i="0" dirty="0" err="1">
                <a:solidFill>
                  <a:srgbClr val="212121"/>
                </a:solidFill>
                <a:effectLst/>
                <a:latin typeface="Arial" panose="020B0604020202020204" pitchFamily="34" charset="0"/>
                <a:cs typeface="Arial" panose="020B0604020202020204" pitchFamily="34" charset="0"/>
              </a:rPr>
              <a:t>doi</a:t>
            </a:r>
            <a:r>
              <a:rPr lang="en-US" sz="1000" b="0" i="0" dirty="0">
                <a:solidFill>
                  <a:srgbClr val="212121"/>
                </a:solidFill>
                <a:effectLst/>
                <a:latin typeface="Arial" panose="020B0604020202020204" pitchFamily="34" charset="0"/>
                <a:cs typeface="Arial" panose="020B0604020202020204" pitchFamily="34" charset="0"/>
              </a:rPr>
              <a:t>: 10.1001/jamainternmed.2018.1007. PMID: 29610827; PMCID: PMC6145792.</a:t>
            </a:r>
            <a:endParaRPr lang="en-US" sz="1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48838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2AAD802-D608-40B7-6499-DD67A1664D26}"/>
              </a:ext>
            </a:extLst>
          </p:cNvPr>
          <p:cNvSpPr>
            <a:spLocks noGrp="1"/>
          </p:cNvSpPr>
          <p:nvPr>
            <p:ph type="title"/>
          </p:nvPr>
        </p:nvSpPr>
        <p:spPr/>
        <p:txBody>
          <a:bodyPr>
            <a:noAutofit/>
          </a:bodyPr>
          <a:lstStyle/>
          <a:p>
            <a:r>
              <a:rPr lang="en-US" sz="3600" b="1" i="0" dirty="0">
                <a:solidFill>
                  <a:srgbClr val="212121"/>
                </a:solidFill>
                <a:effectLst/>
                <a:latin typeface="Calibri (heading)"/>
              </a:rPr>
              <a:t>Medical cannabis legalization and opioid prescriptions: evidence on US Medicaid enrollees during 1993-2014</a:t>
            </a:r>
            <a:endParaRPr lang="en-US" sz="3600" dirty="0">
              <a:latin typeface="Calibri (heading)"/>
            </a:endParaRPr>
          </a:p>
        </p:txBody>
      </p:sp>
      <p:sp>
        <p:nvSpPr>
          <p:cNvPr id="3" name="Content Placeholder 2">
            <a:extLst>
              <a:ext uri="{FF2B5EF4-FFF2-40B4-BE49-F238E27FC236}">
                <a16:creationId xmlns:a16="http://schemas.microsoft.com/office/drawing/2014/main" xmlns="" id="{1FD1EB13-230E-9590-7897-F8CF9C97D61E}"/>
              </a:ext>
            </a:extLst>
          </p:cNvPr>
          <p:cNvSpPr>
            <a:spLocks noGrp="1"/>
          </p:cNvSpPr>
          <p:nvPr>
            <p:ph idx="1"/>
          </p:nvPr>
        </p:nvSpPr>
        <p:spPr/>
        <p:txBody>
          <a:bodyPr>
            <a:normAutofit/>
          </a:bodyPr>
          <a:lstStyle/>
          <a:p>
            <a:pPr algn="l"/>
            <a:endParaRPr lang="en-US" b="1" i="0" dirty="0">
              <a:solidFill>
                <a:srgbClr val="212121"/>
              </a:solidFill>
              <a:effectLst/>
              <a:latin typeface="BlinkMacSystemFont"/>
            </a:endParaRPr>
          </a:p>
          <a:p>
            <a:pPr algn="l"/>
            <a:r>
              <a:rPr lang="en-US" b="1" i="0" dirty="0">
                <a:solidFill>
                  <a:srgbClr val="212121"/>
                </a:solidFill>
                <a:effectLst/>
                <a:latin typeface="BlinkMacSystemFont"/>
              </a:rPr>
              <a:t>Findings: </a:t>
            </a:r>
            <a:r>
              <a:rPr lang="en-US" b="0" i="0" dirty="0">
                <a:solidFill>
                  <a:srgbClr val="212121"/>
                </a:solidFill>
                <a:effectLst/>
                <a:latin typeface="BlinkMacSystemFont"/>
              </a:rPr>
              <a:t>For Schedule III opioid prescriptions, medical cannabis legalization was associated with a 29.6% reduction in number of prescriptions, 29.9% reduction in dosage and 28.8% reduction in related Medicaid spending. </a:t>
            </a:r>
          </a:p>
          <a:p>
            <a:pPr algn="l"/>
            <a:r>
              <a:rPr lang="en-US" b="0" i="0" dirty="0">
                <a:solidFill>
                  <a:srgbClr val="212121"/>
                </a:solidFill>
                <a:effectLst/>
                <a:latin typeface="BlinkMacSystemFont"/>
              </a:rPr>
              <a:t>It was estimated that, if all the states had legalized medical cannabis by 2014, Medicaid annual spending on opioid prescriptions would be reduced by </a:t>
            </a:r>
            <a:r>
              <a:rPr lang="en-US" b="1" i="1" dirty="0">
                <a:solidFill>
                  <a:srgbClr val="FF0000"/>
                </a:solidFill>
                <a:effectLst/>
                <a:latin typeface="BlinkMacSystemFont"/>
              </a:rPr>
              <a:t>$17.8 million</a:t>
            </a:r>
            <a:r>
              <a:rPr lang="en-US" b="0" i="0" dirty="0">
                <a:solidFill>
                  <a:srgbClr val="212121"/>
                </a:solidFill>
                <a:effectLst/>
                <a:latin typeface="BlinkMacSystemFont"/>
              </a:rPr>
              <a:t>.</a:t>
            </a:r>
          </a:p>
          <a:p>
            <a:pPr algn="l"/>
            <a:r>
              <a:rPr lang="en-US" b="1" i="0" dirty="0">
                <a:solidFill>
                  <a:srgbClr val="212121"/>
                </a:solidFill>
                <a:effectLst/>
                <a:latin typeface="BlinkMacSystemFont"/>
              </a:rPr>
              <a:t>Conclusion: </a:t>
            </a:r>
            <a:r>
              <a:rPr lang="en-US" b="0" i="0" dirty="0">
                <a:solidFill>
                  <a:srgbClr val="212121"/>
                </a:solidFill>
                <a:effectLst/>
                <a:latin typeface="BlinkMacSystemFont"/>
              </a:rPr>
              <a:t>State-wide medical cannabis legalization appears to have been associated with reductions in both prescriptions and dosages of Schedule III (but not Schedule II) opioids received by Medicaid enrollees in the United States.</a:t>
            </a:r>
          </a:p>
        </p:txBody>
      </p:sp>
      <p:sp>
        <p:nvSpPr>
          <p:cNvPr id="5" name="TextBox 4">
            <a:extLst>
              <a:ext uri="{FF2B5EF4-FFF2-40B4-BE49-F238E27FC236}">
                <a16:creationId xmlns:a16="http://schemas.microsoft.com/office/drawing/2014/main" xmlns="" id="{CBF8B13B-C83C-367C-53EF-14DFE0EC9425}"/>
              </a:ext>
            </a:extLst>
          </p:cNvPr>
          <p:cNvSpPr txBox="1"/>
          <p:nvPr/>
        </p:nvSpPr>
        <p:spPr>
          <a:xfrm>
            <a:off x="821635" y="5879068"/>
            <a:ext cx="10515600" cy="738664"/>
          </a:xfrm>
          <a:prstGeom prst="rect">
            <a:avLst/>
          </a:prstGeom>
          <a:noFill/>
        </p:spPr>
        <p:txBody>
          <a:bodyPr wrap="square">
            <a:spAutoFit/>
          </a:bodyPr>
          <a:lstStyle/>
          <a:p>
            <a:r>
              <a:rPr lang="en-US" sz="1400" b="0" i="0" dirty="0">
                <a:solidFill>
                  <a:srgbClr val="212121"/>
                </a:solidFill>
                <a:effectLst/>
                <a:latin typeface="Arial" panose="020B0604020202020204" pitchFamily="34" charset="0"/>
                <a:cs typeface="Arial" panose="020B0604020202020204" pitchFamily="34" charset="0"/>
              </a:rPr>
              <a:t>Liang D, Bao Y, Wallace M, Grant I, Shi Y. Medical cannabis legalization and opioid prescriptions: evidence on US Medicaid enrollees during 1993-2014. Addiction. 2018 Nov;113(11):2060-2070. </a:t>
            </a:r>
            <a:r>
              <a:rPr lang="en-US" sz="1400" b="0" i="0" dirty="0" err="1">
                <a:solidFill>
                  <a:srgbClr val="212121"/>
                </a:solidFill>
                <a:effectLst/>
                <a:latin typeface="Arial" panose="020B0604020202020204" pitchFamily="34" charset="0"/>
                <a:cs typeface="Arial" panose="020B0604020202020204" pitchFamily="34" charset="0"/>
              </a:rPr>
              <a:t>doi</a:t>
            </a:r>
            <a:r>
              <a:rPr lang="en-US" sz="1400" b="0" i="0" dirty="0">
                <a:solidFill>
                  <a:srgbClr val="212121"/>
                </a:solidFill>
                <a:effectLst/>
                <a:latin typeface="Arial" panose="020B0604020202020204" pitchFamily="34" charset="0"/>
                <a:cs typeface="Arial" panose="020B0604020202020204" pitchFamily="34" charset="0"/>
              </a:rPr>
              <a:t>: 10.1111/add.14382. </a:t>
            </a:r>
            <a:r>
              <a:rPr lang="en-US" sz="1400" b="0" i="0" dirty="0" err="1">
                <a:solidFill>
                  <a:srgbClr val="212121"/>
                </a:solidFill>
                <a:effectLst/>
                <a:latin typeface="Arial" panose="020B0604020202020204" pitchFamily="34" charset="0"/>
                <a:cs typeface="Arial" panose="020B0604020202020204" pitchFamily="34" charset="0"/>
              </a:rPr>
              <a:t>Epub</a:t>
            </a:r>
            <a:r>
              <a:rPr lang="en-US" sz="1400" b="0" i="0" dirty="0">
                <a:solidFill>
                  <a:srgbClr val="212121"/>
                </a:solidFill>
                <a:effectLst/>
                <a:latin typeface="Arial" panose="020B0604020202020204" pitchFamily="34" charset="0"/>
                <a:cs typeface="Arial" panose="020B0604020202020204" pitchFamily="34" charset="0"/>
              </a:rPr>
              <a:t> 2018 Aug 6. PMID: 29989239; PMCID: PMC6190827.</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861223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B0221B72-5208-D10F-7136-42C350977DB7}"/>
              </a:ext>
            </a:extLst>
          </p:cNvPr>
          <p:cNvSpPr>
            <a:spLocks noGrp="1"/>
          </p:cNvSpPr>
          <p:nvPr>
            <p:ph type="title"/>
          </p:nvPr>
        </p:nvSpPr>
        <p:spPr/>
        <p:txBody>
          <a:bodyPr>
            <a:normAutofit fontScale="90000"/>
          </a:bodyPr>
          <a:lstStyle/>
          <a:p>
            <a:r>
              <a:rPr lang="en-US" b="1" i="0" dirty="0">
                <a:solidFill>
                  <a:srgbClr val="212121"/>
                </a:solidFill>
                <a:effectLst/>
                <a:latin typeface="Calibri (heading)"/>
              </a:rPr>
              <a:t>Do medical marijuana laws reduce addictions and deaths related to pain killers?</a:t>
            </a:r>
            <a:endParaRPr lang="en-US" dirty="0">
              <a:latin typeface="Calibri (heading)"/>
            </a:endParaRPr>
          </a:p>
        </p:txBody>
      </p:sp>
      <p:sp>
        <p:nvSpPr>
          <p:cNvPr id="3" name="Content Placeholder 2">
            <a:extLst>
              <a:ext uri="{FF2B5EF4-FFF2-40B4-BE49-F238E27FC236}">
                <a16:creationId xmlns:a16="http://schemas.microsoft.com/office/drawing/2014/main" xmlns="" id="{D6543B9D-86E8-0792-186D-E7FBC5138DF5}"/>
              </a:ext>
            </a:extLst>
          </p:cNvPr>
          <p:cNvSpPr>
            <a:spLocks noGrp="1"/>
          </p:cNvSpPr>
          <p:nvPr>
            <p:ph idx="1"/>
          </p:nvPr>
        </p:nvSpPr>
        <p:spPr/>
        <p:txBody>
          <a:bodyPr>
            <a:noAutofit/>
          </a:bodyPr>
          <a:lstStyle/>
          <a:p>
            <a:pPr marL="0" indent="0" algn="ctr">
              <a:buNone/>
            </a:pPr>
            <a:r>
              <a:rPr lang="en-US" sz="2800" b="1" i="0" dirty="0">
                <a:solidFill>
                  <a:srgbClr val="212121"/>
                </a:solidFill>
                <a:effectLst/>
                <a:latin typeface="Calibri body"/>
                <a:cs typeface="Arial" panose="020B0604020202020204" pitchFamily="34" charset="0"/>
              </a:rPr>
              <a:t>CONCLUSION</a:t>
            </a:r>
          </a:p>
          <a:p>
            <a:r>
              <a:rPr lang="en-US" sz="2800" b="0" i="0" dirty="0">
                <a:solidFill>
                  <a:srgbClr val="212121"/>
                </a:solidFill>
                <a:effectLst/>
                <a:latin typeface="Calibri body"/>
                <a:cs typeface="Arial" panose="020B0604020202020204" pitchFamily="34" charset="0"/>
              </a:rPr>
              <a:t>The key feature of a medical marijuana law that facilitates a reduction in overdose death rates is a relatively liberal allowance for dispensaries. </a:t>
            </a:r>
          </a:p>
          <a:p>
            <a:r>
              <a:rPr lang="en-US" sz="2800" b="0" i="0" dirty="0">
                <a:solidFill>
                  <a:srgbClr val="212121"/>
                </a:solidFill>
                <a:effectLst/>
                <a:latin typeface="Calibri body"/>
                <a:cs typeface="Arial" panose="020B0604020202020204" pitchFamily="34" charset="0"/>
              </a:rPr>
              <a:t>As states have become more stringent in their regulation of dispensaries, the protective value generally has fallen. </a:t>
            </a:r>
          </a:p>
          <a:p>
            <a:r>
              <a:rPr lang="en-US" sz="2800" b="0" i="0" dirty="0">
                <a:solidFill>
                  <a:srgbClr val="212121"/>
                </a:solidFill>
                <a:effectLst/>
                <a:latin typeface="Calibri body"/>
                <a:cs typeface="Arial" panose="020B0604020202020204" pitchFamily="34" charset="0"/>
              </a:rPr>
              <a:t>These findings suggest that broader access to medical marijuana facilitates substitution of marijuana for powerful and addictive opioids.</a:t>
            </a:r>
            <a:endParaRPr lang="en-US" sz="2800" dirty="0">
              <a:latin typeface="Calibri body"/>
              <a:cs typeface="Arial" panose="020B0604020202020204" pitchFamily="34" charset="0"/>
            </a:endParaRPr>
          </a:p>
        </p:txBody>
      </p:sp>
      <p:sp>
        <p:nvSpPr>
          <p:cNvPr id="5" name="TextBox 4">
            <a:extLst>
              <a:ext uri="{FF2B5EF4-FFF2-40B4-BE49-F238E27FC236}">
                <a16:creationId xmlns:a16="http://schemas.microsoft.com/office/drawing/2014/main" xmlns="" id="{59AD3060-58FC-6BD9-6F9C-1777FAB4D826}"/>
              </a:ext>
            </a:extLst>
          </p:cNvPr>
          <p:cNvSpPr txBox="1"/>
          <p:nvPr/>
        </p:nvSpPr>
        <p:spPr>
          <a:xfrm>
            <a:off x="838200" y="6124687"/>
            <a:ext cx="10515600" cy="523220"/>
          </a:xfrm>
          <a:prstGeom prst="rect">
            <a:avLst/>
          </a:prstGeom>
          <a:noFill/>
        </p:spPr>
        <p:txBody>
          <a:bodyPr wrap="square">
            <a:spAutoFit/>
          </a:bodyPr>
          <a:lstStyle/>
          <a:p>
            <a:r>
              <a:rPr lang="en-US" sz="1400" b="0" i="0" dirty="0">
                <a:solidFill>
                  <a:srgbClr val="212121"/>
                </a:solidFill>
                <a:effectLst/>
                <a:latin typeface="Arial" panose="020B0604020202020204" pitchFamily="34" charset="0"/>
                <a:cs typeface="Arial" panose="020B0604020202020204" pitchFamily="34" charset="0"/>
              </a:rPr>
              <a:t>Powell D, </a:t>
            </a:r>
            <a:r>
              <a:rPr lang="en-US" sz="1400" b="0" i="0" dirty="0" err="1">
                <a:solidFill>
                  <a:srgbClr val="212121"/>
                </a:solidFill>
                <a:effectLst/>
                <a:latin typeface="Arial" panose="020B0604020202020204" pitchFamily="34" charset="0"/>
                <a:cs typeface="Arial" panose="020B0604020202020204" pitchFamily="34" charset="0"/>
              </a:rPr>
              <a:t>Pacula</a:t>
            </a:r>
            <a:r>
              <a:rPr lang="en-US" sz="1400" b="0" i="0" dirty="0">
                <a:solidFill>
                  <a:srgbClr val="212121"/>
                </a:solidFill>
                <a:effectLst/>
                <a:latin typeface="Arial" panose="020B0604020202020204" pitchFamily="34" charset="0"/>
                <a:cs typeface="Arial" panose="020B0604020202020204" pitchFamily="34" charset="0"/>
              </a:rPr>
              <a:t> RL, Jacobson M. Do medical marijuana laws reduce addictions and deaths related to pain killers? J Health Econ. 2018 Mar;58:29-42. </a:t>
            </a:r>
            <a:r>
              <a:rPr lang="en-US" sz="1400" b="0" i="0" dirty="0" err="1">
                <a:solidFill>
                  <a:srgbClr val="212121"/>
                </a:solidFill>
                <a:effectLst/>
                <a:latin typeface="Arial" panose="020B0604020202020204" pitchFamily="34" charset="0"/>
                <a:cs typeface="Arial" panose="020B0604020202020204" pitchFamily="34" charset="0"/>
              </a:rPr>
              <a:t>doi</a:t>
            </a:r>
            <a:r>
              <a:rPr lang="en-US" sz="1400" b="0" i="0" dirty="0">
                <a:solidFill>
                  <a:srgbClr val="212121"/>
                </a:solidFill>
                <a:effectLst/>
                <a:latin typeface="Arial" panose="020B0604020202020204" pitchFamily="34" charset="0"/>
                <a:cs typeface="Arial" panose="020B0604020202020204" pitchFamily="34" charset="0"/>
              </a:rPr>
              <a:t>: 10.1016/j.jhealeco.2017.12.007. </a:t>
            </a:r>
            <a:r>
              <a:rPr lang="en-US" sz="1400" b="0" i="0" dirty="0" err="1">
                <a:solidFill>
                  <a:srgbClr val="212121"/>
                </a:solidFill>
                <a:effectLst/>
                <a:latin typeface="Arial" panose="020B0604020202020204" pitchFamily="34" charset="0"/>
                <a:cs typeface="Arial" panose="020B0604020202020204" pitchFamily="34" charset="0"/>
              </a:rPr>
              <a:t>Epub</a:t>
            </a:r>
            <a:r>
              <a:rPr lang="en-US" sz="1400" b="0" i="0" dirty="0">
                <a:solidFill>
                  <a:srgbClr val="212121"/>
                </a:solidFill>
                <a:effectLst/>
                <a:latin typeface="Arial" panose="020B0604020202020204" pitchFamily="34" charset="0"/>
                <a:cs typeface="Arial" panose="020B0604020202020204" pitchFamily="34" charset="0"/>
              </a:rPr>
              <a:t> 2018 Feb 3. PMID: 29408153; PMCID: PMC7867411.</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345666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FCE52A7-5349-A716-2E14-6FC2FBF56AD9}"/>
              </a:ext>
            </a:extLst>
          </p:cNvPr>
          <p:cNvSpPr>
            <a:spLocks noGrp="1"/>
          </p:cNvSpPr>
          <p:nvPr>
            <p:ph type="title"/>
          </p:nvPr>
        </p:nvSpPr>
        <p:spPr/>
        <p:txBody>
          <a:bodyPr>
            <a:normAutofit/>
          </a:bodyPr>
          <a:lstStyle/>
          <a:p>
            <a:pPr algn="l"/>
            <a:r>
              <a:rPr lang="en-US" b="1" i="0" dirty="0">
                <a:solidFill>
                  <a:srgbClr val="202020"/>
                </a:solidFill>
                <a:effectLst/>
                <a:latin typeface="Calibri (heading)"/>
              </a:rPr>
              <a:t>Substitution of marijuana for opioids in a national survey of US adults</a:t>
            </a:r>
          </a:p>
        </p:txBody>
      </p:sp>
      <p:sp>
        <p:nvSpPr>
          <p:cNvPr id="3" name="Content Placeholder 2">
            <a:extLst>
              <a:ext uri="{FF2B5EF4-FFF2-40B4-BE49-F238E27FC236}">
                <a16:creationId xmlns:a16="http://schemas.microsoft.com/office/drawing/2014/main" xmlns="" id="{54064A52-FB93-368A-B4D4-760079647F8E}"/>
              </a:ext>
            </a:extLst>
          </p:cNvPr>
          <p:cNvSpPr>
            <a:spLocks noGrp="1"/>
          </p:cNvSpPr>
          <p:nvPr>
            <p:ph idx="1"/>
          </p:nvPr>
        </p:nvSpPr>
        <p:spPr/>
        <p:txBody>
          <a:bodyPr>
            <a:noAutofit/>
          </a:bodyPr>
          <a:lstStyle/>
          <a:p>
            <a:r>
              <a:rPr lang="en-US" sz="1900" b="0" i="0" dirty="0">
                <a:solidFill>
                  <a:srgbClr val="202020"/>
                </a:solidFill>
                <a:effectLst/>
                <a:latin typeface="Calibri body"/>
              </a:rPr>
              <a:t>In a national survey, they examined the prevalence of substitution of marijuana for opioids among US adults taking opioids for pain.</a:t>
            </a:r>
          </a:p>
          <a:p>
            <a:r>
              <a:rPr lang="en-US" sz="1900" b="0" i="0" dirty="0">
                <a:solidFill>
                  <a:srgbClr val="202020"/>
                </a:solidFill>
                <a:effectLst/>
                <a:latin typeface="Calibri body"/>
              </a:rPr>
              <a:t>Using GfK’s </a:t>
            </a:r>
            <a:r>
              <a:rPr lang="en-US" sz="1900" b="0" i="0" dirty="0" err="1">
                <a:solidFill>
                  <a:srgbClr val="202020"/>
                </a:solidFill>
                <a:effectLst/>
                <a:latin typeface="Calibri body"/>
              </a:rPr>
              <a:t>KnowledgePanel</a:t>
            </a:r>
            <a:r>
              <a:rPr lang="en-US" sz="1900" b="0" i="0" dirty="0">
                <a:solidFill>
                  <a:srgbClr val="202020"/>
                </a:solidFill>
                <a:effectLst/>
                <a:latin typeface="Calibri body"/>
              </a:rPr>
              <a:t>, they conducted an Internet-based survey of a nationally representative sample of 16,280 adults in 2017 about individual perceptions and use of marijuana. </a:t>
            </a:r>
          </a:p>
          <a:p>
            <a:r>
              <a:rPr lang="en-US" sz="1900" b="0" i="0" dirty="0">
                <a:solidFill>
                  <a:srgbClr val="202020"/>
                </a:solidFill>
                <a:effectLst/>
                <a:latin typeface="Calibri body"/>
              </a:rPr>
              <a:t>They developed questions designed to assess the extent and reasons for substitution of marijuana for opioids and examined opioid substitution among respondents with a history of ever using marijuana who used opioids in the past 12 months. </a:t>
            </a:r>
          </a:p>
          <a:p>
            <a:r>
              <a:rPr lang="en-US" sz="1900" b="0" i="0" dirty="0">
                <a:solidFill>
                  <a:srgbClr val="202020"/>
                </a:solidFill>
                <a:effectLst/>
                <a:latin typeface="Calibri body"/>
              </a:rPr>
              <a:t>There were 9,003 respondents, corresponding to a 55.3% response rate. </a:t>
            </a:r>
          </a:p>
          <a:p>
            <a:r>
              <a:rPr lang="en-US" sz="1900" b="1" i="1" dirty="0">
                <a:solidFill>
                  <a:srgbClr val="FF0000"/>
                </a:solidFill>
                <a:effectLst/>
                <a:latin typeface="Calibri body"/>
              </a:rPr>
              <a:t>41%</a:t>
            </a:r>
            <a:r>
              <a:rPr lang="en-US" sz="1900" b="0" i="0" dirty="0">
                <a:solidFill>
                  <a:srgbClr val="202020"/>
                </a:solidFill>
                <a:effectLst/>
                <a:latin typeface="Calibri body"/>
              </a:rPr>
              <a:t> reported a decrease or cessation of opioid use due to marijuana use.</a:t>
            </a:r>
          </a:p>
          <a:p>
            <a:r>
              <a:rPr lang="en-US" sz="1900" b="0" i="0" dirty="0">
                <a:solidFill>
                  <a:srgbClr val="202020"/>
                </a:solidFill>
                <a:effectLst/>
                <a:latin typeface="Calibri body"/>
              </a:rPr>
              <a:t>They found that a substantial number of US adults reported that they substituted marijuana for opioids.</a:t>
            </a:r>
            <a:endParaRPr lang="en-US" sz="1900" dirty="0">
              <a:latin typeface="Calibri body"/>
            </a:endParaRPr>
          </a:p>
        </p:txBody>
      </p:sp>
      <p:sp>
        <p:nvSpPr>
          <p:cNvPr id="5" name="TextBox 4">
            <a:extLst>
              <a:ext uri="{FF2B5EF4-FFF2-40B4-BE49-F238E27FC236}">
                <a16:creationId xmlns:a16="http://schemas.microsoft.com/office/drawing/2014/main" xmlns="" id="{4FD8FCF9-EAD9-04C0-184B-E60B57AC3D10}"/>
              </a:ext>
            </a:extLst>
          </p:cNvPr>
          <p:cNvSpPr txBox="1"/>
          <p:nvPr/>
        </p:nvSpPr>
        <p:spPr>
          <a:xfrm>
            <a:off x="838200" y="6096000"/>
            <a:ext cx="10515600" cy="523220"/>
          </a:xfrm>
          <a:prstGeom prst="rect">
            <a:avLst/>
          </a:prstGeom>
          <a:noFill/>
        </p:spPr>
        <p:txBody>
          <a:bodyPr wrap="square">
            <a:spAutoFit/>
          </a:bodyPr>
          <a:lstStyle/>
          <a:p>
            <a:r>
              <a:rPr lang="en-US" sz="1400" b="0" i="0" dirty="0">
                <a:solidFill>
                  <a:srgbClr val="333333"/>
                </a:solidFill>
                <a:effectLst/>
                <a:latin typeface="Arial" panose="020B0604020202020204" pitchFamily="34" charset="0"/>
                <a:cs typeface="Arial" panose="020B0604020202020204" pitchFamily="34" charset="0"/>
              </a:rPr>
              <a:t>Ishida JH, Wong PO, Cohen BE, Vali M, </a:t>
            </a:r>
            <a:r>
              <a:rPr lang="en-US" sz="1400" b="0" i="0" dirty="0" err="1">
                <a:solidFill>
                  <a:srgbClr val="333333"/>
                </a:solidFill>
                <a:effectLst/>
                <a:latin typeface="Arial" panose="020B0604020202020204" pitchFamily="34" charset="0"/>
                <a:cs typeface="Arial" panose="020B0604020202020204" pitchFamily="34" charset="0"/>
              </a:rPr>
              <a:t>Steigerwald</a:t>
            </a:r>
            <a:r>
              <a:rPr lang="en-US" sz="1400" b="0" i="0" dirty="0">
                <a:solidFill>
                  <a:srgbClr val="333333"/>
                </a:solidFill>
                <a:effectLst/>
                <a:latin typeface="Arial" panose="020B0604020202020204" pitchFamily="34" charset="0"/>
                <a:cs typeface="Arial" panose="020B0604020202020204" pitchFamily="34" charset="0"/>
              </a:rPr>
              <a:t> S, </a:t>
            </a:r>
            <a:r>
              <a:rPr lang="en-US" sz="1400" b="0" i="0" dirty="0" err="1">
                <a:solidFill>
                  <a:srgbClr val="333333"/>
                </a:solidFill>
                <a:effectLst/>
                <a:latin typeface="Arial" panose="020B0604020202020204" pitchFamily="34" charset="0"/>
                <a:cs typeface="Arial" panose="020B0604020202020204" pitchFamily="34" charset="0"/>
              </a:rPr>
              <a:t>Keyhani</a:t>
            </a:r>
            <a:r>
              <a:rPr lang="en-US" sz="1400" b="0" i="0" dirty="0">
                <a:solidFill>
                  <a:srgbClr val="333333"/>
                </a:solidFill>
                <a:effectLst/>
                <a:latin typeface="Arial" panose="020B0604020202020204" pitchFamily="34" charset="0"/>
                <a:cs typeface="Arial" panose="020B0604020202020204" pitchFamily="34" charset="0"/>
              </a:rPr>
              <a:t> S. Substitution of marijuana for opioids in a national survey of US adults. </a:t>
            </a:r>
            <a:r>
              <a:rPr lang="en-US" sz="1400" b="0" i="0" dirty="0" err="1">
                <a:solidFill>
                  <a:srgbClr val="333333"/>
                </a:solidFill>
                <a:effectLst/>
                <a:latin typeface="Arial" panose="020B0604020202020204" pitchFamily="34" charset="0"/>
                <a:cs typeface="Arial" panose="020B0604020202020204" pitchFamily="34" charset="0"/>
              </a:rPr>
              <a:t>PLoS</a:t>
            </a:r>
            <a:r>
              <a:rPr lang="en-US" sz="1400" b="0" i="0" dirty="0">
                <a:solidFill>
                  <a:srgbClr val="333333"/>
                </a:solidFill>
                <a:effectLst/>
                <a:latin typeface="Arial" panose="020B0604020202020204" pitchFamily="34" charset="0"/>
                <a:cs typeface="Arial" panose="020B0604020202020204" pitchFamily="34" charset="0"/>
              </a:rPr>
              <a:t> ONE. 2019;14(10):e0222577.</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607739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1153661-7788-FF46-5636-A7972520F42F}"/>
              </a:ext>
            </a:extLst>
          </p:cNvPr>
          <p:cNvSpPr>
            <a:spLocks noGrp="1"/>
          </p:cNvSpPr>
          <p:nvPr>
            <p:ph type="title"/>
          </p:nvPr>
        </p:nvSpPr>
        <p:spPr/>
        <p:txBody>
          <a:bodyPr>
            <a:noAutofit/>
          </a:bodyPr>
          <a:lstStyle/>
          <a:p>
            <a:r>
              <a:rPr lang="en-US" sz="3600" b="1" i="0" dirty="0">
                <a:solidFill>
                  <a:srgbClr val="000000"/>
                </a:solidFill>
                <a:effectLst/>
                <a:latin typeface="Calibri (heading)"/>
              </a:rPr>
              <a:t>Impact of Medical Marijuana Legalization on Opioid Use, Chronic Opioid Use, and High-risk Opioid Use</a:t>
            </a:r>
            <a:endParaRPr lang="en-US" sz="3600" b="1" dirty="0">
              <a:latin typeface="Calibri (heading)"/>
            </a:endParaRPr>
          </a:p>
        </p:txBody>
      </p:sp>
      <p:sp>
        <p:nvSpPr>
          <p:cNvPr id="3" name="Content Placeholder 2">
            <a:extLst>
              <a:ext uri="{FF2B5EF4-FFF2-40B4-BE49-F238E27FC236}">
                <a16:creationId xmlns:a16="http://schemas.microsoft.com/office/drawing/2014/main" xmlns="" id="{DF27C55D-7DBF-F1C7-0B21-C4959645CCE9}"/>
              </a:ext>
            </a:extLst>
          </p:cNvPr>
          <p:cNvSpPr>
            <a:spLocks noGrp="1"/>
          </p:cNvSpPr>
          <p:nvPr>
            <p:ph idx="1"/>
          </p:nvPr>
        </p:nvSpPr>
        <p:spPr/>
        <p:txBody>
          <a:bodyPr>
            <a:normAutofit fontScale="62500" lnSpcReduction="20000"/>
          </a:bodyPr>
          <a:lstStyle/>
          <a:p>
            <a:pPr algn="l">
              <a:lnSpc>
                <a:spcPts val="2250"/>
              </a:lnSpc>
              <a:spcBef>
                <a:spcPts val="2000"/>
              </a:spcBef>
              <a:spcAft>
                <a:spcPts val="1000"/>
              </a:spcAft>
            </a:pPr>
            <a:r>
              <a:rPr lang="en-US" sz="3100" b="1" i="0" dirty="0">
                <a:solidFill>
                  <a:srgbClr val="212121"/>
                </a:solidFill>
                <a:effectLst/>
                <a:latin typeface="Calibri body"/>
              </a:rPr>
              <a:t>Results:</a:t>
            </a:r>
            <a:r>
              <a:rPr lang="en-US" sz="3100" b="0" i="0" dirty="0">
                <a:solidFill>
                  <a:srgbClr val="212121"/>
                </a:solidFill>
                <a:effectLst/>
                <a:latin typeface="Calibri body"/>
              </a:rPr>
              <a:t> The final sample included a total of 4,840,562 persons translating into 15,705,562 person years. Medical marijuana legalization was found to be associated with a lower odds of any opioid use, chronic opioid use, and high-risk opioid use. The findings were similar in both the sub-group analyses and all the sensitivity analyses. The falsification tests showed no association between medical marijuana legalization and prescriptions for anti-</a:t>
            </a:r>
            <a:r>
              <a:rPr lang="en-US" sz="3100" b="0" i="0" dirty="0" err="1">
                <a:solidFill>
                  <a:srgbClr val="212121"/>
                </a:solidFill>
                <a:effectLst/>
                <a:latin typeface="Calibri body"/>
              </a:rPr>
              <a:t>hyperlipidemics</a:t>
            </a:r>
            <a:r>
              <a:rPr lang="en-US" sz="3100" dirty="0">
                <a:solidFill>
                  <a:srgbClr val="212121"/>
                </a:solidFill>
                <a:latin typeface="Calibri body"/>
              </a:rPr>
              <a:t>.</a:t>
            </a:r>
            <a:endParaRPr lang="en-US" sz="3100" b="0" i="0" dirty="0">
              <a:solidFill>
                <a:srgbClr val="212121"/>
              </a:solidFill>
              <a:effectLst/>
              <a:latin typeface="Calibri body"/>
            </a:endParaRPr>
          </a:p>
          <a:p>
            <a:pPr algn="l">
              <a:lnSpc>
                <a:spcPts val="2250"/>
              </a:lnSpc>
              <a:spcBef>
                <a:spcPts val="2000"/>
              </a:spcBef>
              <a:spcAft>
                <a:spcPts val="1000"/>
              </a:spcAft>
            </a:pPr>
            <a:r>
              <a:rPr lang="en-US" sz="3100" b="1" dirty="0">
                <a:solidFill>
                  <a:srgbClr val="212121"/>
                </a:solidFill>
                <a:latin typeface="Calibri body"/>
              </a:rPr>
              <a:t>C</a:t>
            </a:r>
            <a:r>
              <a:rPr lang="en-US" sz="3100" b="1" i="0" dirty="0">
                <a:solidFill>
                  <a:srgbClr val="212121"/>
                </a:solidFill>
                <a:effectLst/>
                <a:latin typeface="Calibri body"/>
              </a:rPr>
              <a:t>onclusion:</a:t>
            </a:r>
            <a:r>
              <a:rPr lang="en-US" sz="3100" b="0" i="0" dirty="0">
                <a:solidFill>
                  <a:srgbClr val="212121"/>
                </a:solidFill>
                <a:effectLst/>
                <a:latin typeface="Calibri body"/>
              </a:rPr>
              <a:t> In states where marijuana is available through medical channels, a modestly lower rate of opioid and high-risk opioid prescribing was observed. Policy makers could consider medical marijuana legalization as a tool that may modestly reduce chronic and high-risk opioid use. However, further research assessing risk versus benefits of medical marijuana legalization and head to head comparisons of marijuana versus opioids for pain management is required.</a:t>
            </a:r>
          </a:p>
          <a:p>
            <a:endParaRPr lang="en-US" dirty="0">
              <a:latin typeface="Calibri body"/>
            </a:endParaRPr>
          </a:p>
        </p:txBody>
      </p:sp>
      <p:sp>
        <p:nvSpPr>
          <p:cNvPr id="5" name="TextBox 4">
            <a:extLst>
              <a:ext uri="{FF2B5EF4-FFF2-40B4-BE49-F238E27FC236}">
                <a16:creationId xmlns:a16="http://schemas.microsoft.com/office/drawing/2014/main" xmlns="" id="{74BB077F-A9CB-006C-2149-2E6B4D432BE0}"/>
              </a:ext>
            </a:extLst>
          </p:cNvPr>
          <p:cNvSpPr txBox="1"/>
          <p:nvPr/>
        </p:nvSpPr>
        <p:spPr>
          <a:xfrm>
            <a:off x="1021976" y="5879068"/>
            <a:ext cx="9993895" cy="738664"/>
          </a:xfrm>
          <a:prstGeom prst="rect">
            <a:avLst/>
          </a:prstGeom>
          <a:noFill/>
        </p:spPr>
        <p:txBody>
          <a:bodyPr wrap="square">
            <a:spAutoFit/>
          </a:bodyPr>
          <a:lstStyle/>
          <a:p>
            <a:r>
              <a:rPr lang="en-US" sz="1400" b="0" i="0" dirty="0">
                <a:solidFill>
                  <a:srgbClr val="212121"/>
                </a:solidFill>
                <a:effectLst/>
                <a:latin typeface="Arial" panose="020B0604020202020204" pitchFamily="34" charset="0"/>
                <a:cs typeface="Arial" panose="020B0604020202020204" pitchFamily="34" charset="0"/>
              </a:rPr>
              <a:t>Shah A, Hayes CJ, </a:t>
            </a:r>
            <a:r>
              <a:rPr lang="en-US" sz="1400" b="0" i="0" dirty="0" err="1">
                <a:solidFill>
                  <a:srgbClr val="212121"/>
                </a:solidFill>
                <a:effectLst/>
                <a:latin typeface="Arial" panose="020B0604020202020204" pitchFamily="34" charset="0"/>
                <a:cs typeface="Arial" panose="020B0604020202020204" pitchFamily="34" charset="0"/>
              </a:rPr>
              <a:t>Lakkad</a:t>
            </a:r>
            <a:r>
              <a:rPr lang="en-US" sz="1400" b="0" i="0" dirty="0">
                <a:solidFill>
                  <a:srgbClr val="212121"/>
                </a:solidFill>
                <a:effectLst/>
                <a:latin typeface="Arial" panose="020B0604020202020204" pitchFamily="34" charset="0"/>
                <a:cs typeface="Arial" panose="020B0604020202020204" pitchFamily="34" charset="0"/>
              </a:rPr>
              <a:t> M, Martin BC. Impact of Medical Marijuana Legalization on Opioid Use, Chronic Opioid Use, and High-risk Opioid Use. J Gen Intern Med. 2019 Aug;34(8):1419-1426. </a:t>
            </a:r>
            <a:r>
              <a:rPr lang="en-US" sz="1400" b="0" i="0" dirty="0" err="1">
                <a:solidFill>
                  <a:srgbClr val="212121"/>
                </a:solidFill>
                <a:effectLst/>
                <a:latin typeface="Arial" panose="020B0604020202020204" pitchFamily="34" charset="0"/>
                <a:cs typeface="Arial" panose="020B0604020202020204" pitchFamily="34" charset="0"/>
              </a:rPr>
              <a:t>doi</a:t>
            </a:r>
            <a:r>
              <a:rPr lang="en-US" sz="1400" b="0" i="0" dirty="0">
                <a:solidFill>
                  <a:srgbClr val="212121"/>
                </a:solidFill>
                <a:effectLst/>
                <a:latin typeface="Arial" panose="020B0604020202020204" pitchFamily="34" charset="0"/>
                <a:cs typeface="Arial" panose="020B0604020202020204" pitchFamily="34" charset="0"/>
              </a:rPr>
              <a:t>: 10.1007/s11606-018-4782-2. </a:t>
            </a:r>
            <a:r>
              <a:rPr lang="en-US" sz="1400" b="0" i="0" dirty="0" err="1">
                <a:solidFill>
                  <a:srgbClr val="212121"/>
                </a:solidFill>
                <a:effectLst/>
                <a:latin typeface="Arial" panose="020B0604020202020204" pitchFamily="34" charset="0"/>
                <a:cs typeface="Arial" panose="020B0604020202020204" pitchFamily="34" charset="0"/>
              </a:rPr>
              <a:t>Epub</a:t>
            </a:r>
            <a:r>
              <a:rPr lang="en-US" sz="1400" b="0" i="0" dirty="0">
                <a:solidFill>
                  <a:srgbClr val="212121"/>
                </a:solidFill>
                <a:effectLst/>
                <a:latin typeface="Arial" panose="020B0604020202020204" pitchFamily="34" charset="0"/>
                <a:cs typeface="Arial" panose="020B0604020202020204" pitchFamily="34" charset="0"/>
              </a:rPr>
              <a:t> 2019 Jan 25. PMID: 30684198; PMCID: PMC6667507.</a:t>
            </a:r>
            <a:endParaRPr lang="en-US" sz="1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325402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146C1301-AAA6-436F-103B-27293B2274CC}"/>
              </a:ext>
            </a:extLst>
          </p:cNvPr>
          <p:cNvSpPr>
            <a:spLocks noGrp="1"/>
          </p:cNvSpPr>
          <p:nvPr>
            <p:ph type="title"/>
          </p:nvPr>
        </p:nvSpPr>
        <p:spPr/>
        <p:txBody>
          <a:bodyPr>
            <a:normAutofit/>
          </a:bodyPr>
          <a:lstStyle/>
          <a:p>
            <a:r>
              <a:rPr lang="en-US" b="1" i="0" dirty="0">
                <a:solidFill>
                  <a:srgbClr val="212121"/>
                </a:solidFill>
                <a:effectLst/>
                <a:latin typeface="Calibri (heading)"/>
              </a:rPr>
              <a:t>Medical Cannabis for Chronic Nonmalignant Pain Management</a:t>
            </a:r>
            <a:endParaRPr lang="en-US" dirty="0">
              <a:latin typeface="Calibri (heading)"/>
            </a:endParaRPr>
          </a:p>
        </p:txBody>
      </p:sp>
      <p:sp>
        <p:nvSpPr>
          <p:cNvPr id="3" name="Content Placeholder 2">
            <a:extLst>
              <a:ext uri="{FF2B5EF4-FFF2-40B4-BE49-F238E27FC236}">
                <a16:creationId xmlns:a16="http://schemas.microsoft.com/office/drawing/2014/main" xmlns="" id="{E22000B8-6A7C-9A41-9925-B565536D8A73}"/>
              </a:ext>
            </a:extLst>
          </p:cNvPr>
          <p:cNvSpPr>
            <a:spLocks noGrp="1"/>
          </p:cNvSpPr>
          <p:nvPr>
            <p:ph idx="1"/>
          </p:nvPr>
        </p:nvSpPr>
        <p:spPr/>
        <p:txBody>
          <a:bodyPr>
            <a:noAutofit/>
          </a:bodyPr>
          <a:lstStyle/>
          <a:p>
            <a:r>
              <a:rPr lang="en-US" sz="1700" b="0" i="0" dirty="0">
                <a:solidFill>
                  <a:schemeClr val="tx1"/>
                </a:solidFill>
                <a:effectLst/>
                <a:latin typeface="Calibri body"/>
              </a:rPr>
              <a:t>Current cannabis research has shown that medical cannabis is indicated for symptom management for many conditions not limited to cancer, chronic pain, headaches, migraines, and psychological disorders (anxiety and post-traumatic stress disorder). </a:t>
            </a:r>
          </a:p>
          <a:p>
            <a:r>
              <a:rPr lang="en-US" sz="1700" b="0" i="0" dirty="0">
                <a:solidFill>
                  <a:schemeClr val="tx1"/>
                </a:solidFill>
                <a:effectLst/>
                <a:latin typeface="Calibri body"/>
              </a:rPr>
              <a:t>Δ9-Tetrahydrocannabinol (THC) and cannabidiol (CBD) are active ingredients in cannabis that modulate a patient's symptoms. </a:t>
            </a:r>
          </a:p>
          <a:p>
            <a:r>
              <a:rPr lang="en-US" sz="1700" b="0" i="0" dirty="0">
                <a:solidFill>
                  <a:schemeClr val="tx1"/>
                </a:solidFill>
                <a:effectLst/>
                <a:latin typeface="Calibri body"/>
              </a:rPr>
              <a:t>These compounds work to decrease nociception and symptom frequency via the endocannabinoid system. </a:t>
            </a:r>
          </a:p>
          <a:p>
            <a:r>
              <a:rPr lang="en-US" sz="1700" b="0" i="0" dirty="0">
                <a:solidFill>
                  <a:schemeClr val="tx1"/>
                </a:solidFill>
                <a:effectLst/>
                <a:latin typeface="Calibri body"/>
              </a:rPr>
              <a:t>Research regarding pain management is limited within the USA as the Drug Enforcement Agency (DEA) classifies it as a schedule one drug. </a:t>
            </a:r>
          </a:p>
          <a:p>
            <a:r>
              <a:rPr lang="en-US" sz="1700" b="0" i="0" dirty="0">
                <a:solidFill>
                  <a:schemeClr val="tx1"/>
                </a:solidFill>
                <a:effectLst/>
                <a:latin typeface="Calibri body"/>
              </a:rPr>
              <a:t>Few studies have found a limited relationship between chronic pain and medical cannabis use. </a:t>
            </a:r>
          </a:p>
          <a:p>
            <a:r>
              <a:rPr lang="en-US" sz="1700" b="0" i="0" dirty="0">
                <a:solidFill>
                  <a:schemeClr val="tx1"/>
                </a:solidFill>
                <a:effectLst/>
                <a:latin typeface="Calibri body"/>
              </a:rPr>
              <a:t>A total of 77 articles were selected after a thorough screening process using PubMed and Google Scholar. </a:t>
            </a:r>
          </a:p>
          <a:p>
            <a:r>
              <a:rPr lang="en-US" sz="1700" b="0" i="0" dirty="0">
                <a:solidFill>
                  <a:schemeClr val="tx1"/>
                </a:solidFill>
                <a:effectLst/>
                <a:latin typeface="Calibri body"/>
              </a:rPr>
              <a:t>This paper demonstrated that medical cannabis use provides adequate pain management. Patients suffering from chronic nonmalignant pain may benefit from medical cannabis due to its convenience and efficacy.</a:t>
            </a:r>
            <a:endParaRPr lang="en-US" sz="1700" dirty="0">
              <a:solidFill>
                <a:schemeClr val="tx1"/>
              </a:solidFill>
              <a:latin typeface="Calibri body"/>
            </a:endParaRPr>
          </a:p>
        </p:txBody>
      </p:sp>
      <p:sp>
        <p:nvSpPr>
          <p:cNvPr id="5" name="TextBox 4">
            <a:extLst>
              <a:ext uri="{FF2B5EF4-FFF2-40B4-BE49-F238E27FC236}">
                <a16:creationId xmlns:a16="http://schemas.microsoft.com/office/drawing/2014/main" xmlns="" id="{9619A777-9E08-8D73-12A7-F926CD4BCB46}"/>
              </a:ext>
            </a:extLst>
          </p:cNvPr>
          <p:cNvSpPr txBox="1"/>
          <p:nvPr/>
        </p:nvSpPr>
        <p:spPr>
          <a:xfrm>
            <a:off x="821635" y="5996280"/>
            <a:ext cx="10515599" cy="692497"/>
          </a:xfrm>
          <a:prstGeom prst="rect">
            <a:avLst/>
          </a:prstGeom>
          <a:noFill/>
        </p:spPr>
        <p:txBody>
          <a:bodyPr wrap="square">
            <a:spAutoFit/>
          </a:bodyPr>
          <a:lstStyle/>
          <a:p>
            <a:r>
              <a:rPr lang="en-US" sz="1300" b="0" i="0" dirty="0">
                <a:solidFill>
                  <a:srgbClr val="212121"/>
                </a:solidFill>
                <a:effectLst/>
                <a:latin typeface="Arial" panose="020B0604020202020204" pitchFamily="34" charset="0"/>
                <a:cs typeface="Arial" panose="020B0604020202020204" pitchFamily="34" charset="0"/>
              </a:rPr>
              <a:t>Hameed M, Prasad S, Jain E, </a:t>
            </a:r>
            <a:r>
              <a:rPr lang="en-US" sz="1300" b="0" i="0" dirty="0" err="1">
                <a:solidFill>
                  <a:srgbClr val="212121"/>
                </a:solidFill>
                <a:effectLst/>
                <a:latin typeface="Arial" panose="020B0604020202020204" pitchFamily="34" charset="0"/>
                <a:cs typeface="Arial" panose="020B0604020202020204" pitchFamily="34" charset="0"/>
              </a:rPr>
              <a:t>Dogrul</a:t>
            </a:r>
            <a:r>
              <a:rPr lang="en-US" sz="1300" b="0" i="0" dirty="0">
                <a:solidFill>
                  <a:srgbClr val="212121"/>
                </a:solidFill>
                <a:effectLst/>
                <a:latin typeface="Arial" panose="020B0604020202020204" pitchFamily="34" charset="0"/>
                <a:cs typeface="Arial" panose="020B0604020202020204" pitchFamily="34" charset="0"/>
              </a:rPr>
              <a:t> BN, Al-</a:t>
            </a:r>
            <a:r>
              <a:rPr lang="en-US" sz="1300" b="0" i="0" dirty="0" err="1">
                <a:solidFill>
                  <a:srgbClr val="212121"/>
                </a:solidFill>
                <a:effectLst/>
                <a:latin typeface="Arial" panose="020B0604020202020204" pitchFamily="34" charset="0"/>
                <a:cs typeface="Arial" panose="020B0604020202020204" pitchFamily="34" charset="0"/>
              </a:rPr>
              <a:t>Oleimat</a:t>
            </a:r>
            <a:r>
              <a:rPr lang="en-US" sz="1300" b="0" i="0" dirty="0">
                <a:solidFill>
                  <a:srgbClr val="212121"/>
                </a:solidFill>
                <a:effectLst/>
                <a:latin typeface="Arial" panose="020B0604020202020204" pitchFamily="34" charset="0"/>
                <a:cs typeface="Arial" panose="020B0604020202020204" pitchFamily="34" charset="0"/>
              </a:rPr>
              <a:t> A, </a:t>
            </a:r>
            <a:r>
              <a:rPr lang="en-US" sz="1300" b="0" i="0" dirty="0" err="1">
                <a:solidFill>
                  <a:srgbClr val="212121"/>
                </a:solidFill>
                <a:effectLst/>
                <a:latin typeface="Arial" panose="020B0604020202020204" pitchFamily="34" charset="0"/>
                <a:cs typeface="Arial" panose="020B0604020202020204" pitchFamily="34" charset="0"/>
              </a:rPr>
              <a:t>Pokhrel</a:t>
            </a:r>
            <a:r>
              <a:rPr lang="en-US" sz="1300" b="0" i="0" dirty="0">
                <a:solidFill>
                  <a:srgbClr val="212121"/>
                </a:solidFill>
                <a:effectLst/>
                <a:latin typeface="Arial" panose="020B0604020202020204" pitchFamily="34" charset="0"/>
                <a:cs typeface="Arial" panose="020B0604020202020204" pitchFamily="34" charset="0"/>
              </a:rPr>
              <a:t> B, Chowdhury S, Co EL, Mitra S, </a:t>
            </a:r>
            <a:r>
              <a:rPr lang="en-US" sz="1300" b="0" i="0" dirty="0" err="1">
                <a:solidFill>
                  <a:srgbClr val="212121"/>
                </a:solidFill>
                <a:effectLst/>
                <a:latin typeface="Arial" panose="020B0604020202020204" pitchFamily="34" charset="0"/>
                <a:cs typeface="Arial" panose="020B0604020202020204" pitchFamily="34" charset="0"/>
              </a:rPr>
              <a:t>Quinonez</a:t>
            </a:r>
            <a:r>
              <a:rPr lang="en-US" sz="1300" b="0" i="0" dirty="0">
                <a:solidFill>
                  <a:srgbClr val="212121"/>
                </a:solidFill>
                <a:effectLst/>
                <a:latin typeface="Arial" panose="020B0604020202020204" pitchFamily="34" charset="0"/>
                <a:cs typeface="Arial" panose="020B0604020202020204" pitchFamily="34" charset="0"/>
              </a:rPr>
              <a:t> J, </a:t>
            </a:r>
            <a:r>
              <a:rPr lang="en-US" sz="1300" b="0" i="0" dirty="0" err="1">
                <a:solidFill>
                  <a:srgbClr val="212121"/>
                </a:solidFill>
                <a:effectLst/>
                <a:latin typeface="Arial" panose="020B0604020202020204" pitchFamily="34" charset="0"/>
                <a:cs typeface="Arial" panose="020B0604020202020204" pitchFamily="34" charset="0"/>
              </a:rPr>
              <a:t>Ruxmohan</a:t>
            </a:r>
            <a:r>
              <a:rPr lang="en-US" sz="1300" b="0" i="0" dirty="0">
                <a:solidFill>
                  <a:srgbClr val="212121"/>
                </a:solidFill>
                <a:effectLst/>
                <a:latin typeface="Arial" panose="020B0604020202020204" pitchFamily="34" charset="0"/>
                <a:cs typeface="Arial" panose="020B0604020202020204" pitchFamily="34" charset="0"/>
              </a:rPr>
              <a:t> S, Stein J. Medical Cannabis for Chronic Nonmalignant Pain Management. </a:t>
            </a:r>
            <a:r>
              <a:rPr lang="en-US" sz="1300" b="0" i="0" dirty="0" err="1">
                <a:solidFill>
                  <a:srgbClr val="212121"/>
                </a:solidFill>
                <a:effectLst/>
                <a:latin typeface="Arial" panose="020B0604020202020204" pitchFamily="34" charset="0"/>
                <a:cs typeface="Arial" panose="020B0604020202020204" pitchFamily="34" charset="0"/>
              </a:rPr>
              <a:t>Curr</a:t>
            </a:r>
            <a:r>
              <a:rPr lang="en-US" sz="1300" b="0" i="0" dirty="0">
                <a:solidFill>
                  <a:srgbClr val="212121"/>
                </a:solidFill>
                <a:effectLst/>
                <a:latin typeface="Arial" panose="020B0604020202020204" pitchFamily="34" charset="0"/>
                <a:cs typeface="Arial" panose="020B0604020202020204" pitchFamily="34" charset="0"/>
              </a:rPr>
              <a:t> Pain Headache Rep. 2023 Apr;27(4):57-63. </a:t>
            </a:r>
            <a:r>
              <a:rPr lang="en-US" sz="1300" b="0" i="0" dirty="0" err="1">
                <a:solidFill>
                  <a:srgbClr val="212121"/>
                </a:solidFill>
                <a:effectLst/>
                <a:latin typeface="Arial" panose="020B0604020202020204" pitchFamily="34" charset="0"/>
                <a:cs typeface="Arial" panose="020B0604020202020204" pitchFamily="34" charset="0"/>
              </a:rPr>
              <a:t>doi</a:t>
            </a:r>
            <a:r>
              <a:rPr lang="en-US" sz="1300" b="0" i="0" dirty="0">
                <a:solidFill>
                  <a:srgbClr val="212121"/>
                </a:solidFill>
                <a:effectLst/>
                <a:latin typeface="Arial" panose="020B0604020202020204" pitchFamily="34" charset="0"/>
                <a:cs typeface="Arial" panose="020B0604020202020204" pitchFamily="34" charset="0"/>
              </a:rPr>
              <a:t>: 10.1007/s11916-023-01101-w. </a:t>
            </a:r>
            <a:r>
              <a:rPr lang="en-US" sz="1300" b="0" i="0" dirty="0" err="1">
                <a:solidFill>
                  <a:srgbClr val="212121"/>
                </a:solidFill>
                <a:effectLst/>
                <a:latin typeface="Arial" panose="020B0604020202020204" pitchFamily="34" charset="0"/>
                <a:cs typeface="Arial" panose="020B0604020202020204" pitchFamily="34" charset="0"/>
              </a:rPr>
              <a:t>Epub</a:t>
            </a:r>
            <a:r>
              <a:rPr lang="en-US" sz="1300" b="0" i="0" dirty="0">
                <a:solidFill>
                  <a:srgbClr val="212121"/>
                </a:solidFill>
                <a:effectLst/>
                <a:latin typeface="Arial" panose="020B0604020202020204" pitchFamily="34" charset="0"/>
                <a:cs typeface="Arial" panose="020B0604020202020204" pitchFamily="34" charset="0"/>
              </a:rPr>
              <a:t> 2023 Mar 10. PMID: 36897501; PMCID: PMC9999073.</a:t>
            </a:r>
            <a:endParaRPr lang="en-US" sz="13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02982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heading)"/>
              </a:rPr>
              <a:t>    Meet  Dr. Rosado</a:t>
            </a:r>
            <a:endParaRPr lang="en-US" dirty="0">
              <a:latin typeface="Calibri (heading)"/>
            </a:endParaRPr>
          </a:p>
        </p:txBody>
      </p:sp>
      <p:sp>
        <p:nvSpPr>
          <p:cNvPr id="3" name="Content Placeholder 2"/>
          <p:cNvSpPr>
            <a:spLocks noGrp="1"/>
          </p:cNvSpPr>
          <p:nvPr>
            <p:ph idx="1"/>
          </p:nvPr>
        </p:nvSpPr>
        <p:spPr>
          <a:xfrm>
            <a:off x="609600" y="1600200"/>
            <a:ext cx="6705600" cy="4817533"/>
          </a:xfrm>
        </p:spPr>
        <p:txBody>
          <a:bodyPr vert="horz" lIns="91440" tIns="12192" rIns="91440" bIns="12192" numCol="2" rtlCol="0">
            <a:noAutofit/>
          </a:bodyPr>
          <a:lstStyle/>
          <a:p>
            <a:pPr marL="171450" indent="-171450"/>
            <a:r>
              <a:rPr lang="en-US" sz="1750" dirty="0">
                <a:solidFill>
                  <a:srgbClr val="7030A0"/>
                </a:solidFill>
                <a:latin typeface="Calibri body"/>
                <a:sym typeface="+mn-ea"/>
              </a:rPr>
              <a:t>Orderly</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EMT/Paramedic</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Heart Catheterization Lab Technician</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Clinical Nutritionist</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Chiropractor –TX, AZ, OH, PR</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Medical Doctor—DR, PR, FL</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Independent Medical Examiner for Personal Injury, Work Comp and Social Security Impairments and Disability</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MBA in Health Care Management</a:t>
            </a:r>
          </a:p>
          <a:p>
            <a:pPr marL="171450" indent="-171450"/>
            <a:r>
              <a:rPr lang="en-US" sz="1750" dirty="0">
                <a:solidFill>
                  <a:srgbClr val="7030A0"/>
                </a:solidFill>
                <a:latin typeface="Calibri body"/>
                <a:sym typeface="+mn-ea"/>
              </a:rPr>
              <a:t>Clinical Researcher</a:t>
            </a:r>
            <a:endParaRPr lang="en-US" sz="1750" dirty="0">
              <a:solidFill>
                <a:srgbClr val="7030A0"/>
              </a:solidFill>
              <a:latin typeface="Calibri body"/>
            </a:endParaRPr>
          </a:p>
          <a:p>
            <a:pPr marL="171450" indent="-171450"/>
            <a:endParaRPr lang="en-US" sz="1750" dirty="0">
              <a:solidFill>
                <a:srgbClr val="7030A0"/>
              </a:solidFill>
              <a:latin typeface="Calibri body"/>
              <a:sym typeface="+mn-ea"/>
            </a:endParaRPr>
          </a:p>
          <a:p>
            <a:pPr marL="171450" indent="-171450"/>
            <a:r>
              <a:rPr lang="en-US" sz="1750" dirty="0">
                <a:solidFill>
                  <a:srgbClr val="7030A0"/>
                </a:solidFill>
                <a:latin typeface="Calibri body"/>
                <a:sym typeface="+mn-ea"/>
              </a:rPr>
              <a:t>Director of the Communicable Disease Division/Epidemiology and Immunization Departments at County Health Department</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Hospital medical director</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Department of Corrections Physician</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Anti-Aging/Bio-Identical Hormone Replacement Physician</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Medical Cannabis Provider</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National and International Speaker</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Author</a:t>
            </a:r>
            <a:endParaRPr lang="en-US" sz="1750" dirty="0">
              <a:solidFill>
                <a:srgbClr val="7030A0"/>
              </a:solidFill>
              <a:latin typeface="Calibri body"/>
            </a:endParaRPr>
          </a:p>
          <a:p>
            <a:pPr marL="171450" indent="-171450"/>
            <a:r>
              <a:rPr lang="en-US" sz="1750" dirty="0">
                <a:solidFill>
                  <a:srgbClr val="7030A0"/>
                </a:solidFill>
                <a:latin typeface="Calibri body"/>
                <a:sym typeface="+mn-ea"/>
              </a:rPr>
              <a:t>Community Clinic Volunteer</a:t>
            </a:r>
            <a:endParaRPr lang="en-US" sz="1750" dirty="0">
              <a:solidFill>
                <a:srgbClr val="7030A0"/>
              </a:solidFill>
              <a:latin typeface="Calibri body"/>
            </a:endParaRPr>
          </a:p>
        </p:txBody>
      </p:sp>
      <p:pic>
        <p:nvPicPr>
          <p:cNvPr id="7" name="Content Placeholder 7">
            <a:extLst>
              <a:ext uri="{FF2B5EF4-FFF2-40B4-BE49-F238E27FC236}">
                <a16:creationId xmlns:a16="http://schemas.microsoft.com/office/drawing/2014/main" xmlns="" id="{621EF81E-E6FC-4D39-8EA6-24B5F9E1348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31200" y="1370300"/>
            <a:ext cx="3561461" cy="5068787"/>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Calibri (heading)"/>
              </a:rPr>
              <a:t>Pills Per Day Comparison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652822912"/>
              </p:ext>
            </p:extLst>
          </p:nvPr>
        </p:nvGraphicFramePr>
        <p:xfrm>
          <a:off x="2429435" y="1803400"/>
          <a:ext cx="7886700" cy="3570835"/>
        </p:xfrm>
        <a:graphic>
          <a:graphicData uri="http://schemas.openxmlformats.org/drawingml/2006/chart">
            <c:chart xmlns:c="http://schemas.openxmlformats.org/drawingml/2006/chart" xmlns:r="http://schemas.openxmlformats.org/officeDocument/2006/relationships" r:id="rId2"/>
          </a:graphicData>
        </a:graphic>
      </p:graphicFrame>
      <p:sp>
        <p:nvSpPr>
          <p:cNvPr id="5" name="Slide Number Placeholder 4"/>
          <p:cNvSpPr>
            <a:spLocks noGrp="1"/>
          </p:cNvSpPr>
          <p:nvPr>
            <p:ph type="sldNum" sz="quarter" idx="12"/>
          </p:nvPr>
        </p:nvSpPr>
        <p:spPr/>
        <p:txBody>
          <a:bodyPr/>
          <a:lstStyle/>
          <a:p>
            <a:fld id="{38A07657-927B-4B76-9E94-587CF2335FEA}" type="slidenum">
              <a:rPr lang="en-US" smtClean="0"/>
              <a:pPr/>
              <a:t>20</a:t>
            </a:fld>
            <a:endParaRPr lang="en-US"/>
          </a:p>
        </p:txBody>
      </p:sp>
    </p:spTree>
    <p:extLst>
      <p:ext uri="{BB962C8B-B14F-4D97-AF65-F5344CB8AC3E}">
        <p14:creationId xmlns:p14="http://schemas.microsoft.com/office/powerpoint/2010/main" val="35157021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E3B131AC-362C-4F53-95FE-A18007FAB62F}"/>
              </a:ext>
            </a:extLst>
          </p:cNvPr>
          <p:cNvSpPr>
            <a:spLocks noGrp="1"/>
          </p:cNvSpPr>
          <p:nvPr>
            <p:ph idx="1"/>
          </p:nvPr>
        </p:nvSpPr>
        <p:spPr/>
        <p:txBody>
          <a:bodyPr>
            <a:normAutofit fontScale="92500" lnSpcReduction="10000"/>
          </a:bodyPr>
          <a:lstStyle/>
          <a:p>
            <a:pPr algn="l" fontAlgn="base"/>
            <a:r>
              <a:rPr lang="en-US" b="0" i="0" dirty="0">
                <a:solidFill>
                  <a:srgbClr val="000000"/>
                </a:solidFill>
                <a:effectLst/>
                <a:latin typeface="verdana" panose="020B0604030504040204" pitchFamily="34" charset="0"/>
              </a:rPr>
              <a:t>For purposes of preparing for, responding to, and mitigating any effect of COVID-19, qualified physicians under section 381.986, Florida Statutes, may issue a physician certification only for an existing qualified patient with an existing certification that was issued by that qualified physician without the need to conduct a physical examination while physically present in the same room as the patient.</a:t>
            </a:r>
          </a:p>
          <a:p>
            <a:pPr algn="l" fontAlgn="base"/>
            <a:r>
              <a:rPr lang="en-US" b="0" i="0" dirty="0">
                <a:solidFill>
                  <a:srgbClr val="000000"/>
                </a:solidFill>
                <a:effectLst/>
                <a:latin typeface="verdana" panose="020B0604030504040204" pitchFamily="34" charset="0"/>
              </a:rPr>
              <a:t>As per the memorandum above, the patient was seen and spoken to via Zoom by Dr.'s Gunn &amp; Rosado. Pt reported that she was no longer stressed due to COVID-19, and the medical cannabis continued to manage all of her symptoms and conditions.</a:t>
            </a:r>
          </a:p>
          <a:p>
            <a:pPr algn="l" fontAlgn="base"/>
            <a:r>
              <a:rPr lang="en-US" b="0" i="0" dirty="0">
                <a:solidFill>
                  <a:srgbClr val="000000"/>
                </a:solidFill>
                <a:effectLst/>
                <a:latin typeface="verdana" panose="020B0604030504040204" pitchFamily="34" charset="0"/>
              </a:rPr>
              <a:t>She continued to do well and was still off of all of the meds she was on originally and was only using the medical cannabis. </a:t>
            </a:r>
          </a:p>
          <a:p>
            <a:pPr algn="l" fontAlgn="base"/>
            <a:r>
              <a:rPr lang="en-US" b="0" i="0" dirty="0">
                <a:solidFill>
                  <a:srgbClr val="000000"/>
                </a:solidFill>
                <a:effectLst/>
                <a:latin typeface="verdana" panose="020B0604030504040204" pitchFamily="34" charset="0"/>
              </a:rPr>
              <a:t>Renewed orders and F/U in 210 days per FL State Law.</a:t>
            </a:r>
          </a:p>
          <a:p>
            <a:endParaRPr lang="en-US" dirty="0"/>
          </a:p>
        </p:txBody>
      </p:sp>
      <p:sp>
        <p:nvSpPr>
          <p:cNvPr id="3" name="Slide Number Placeholder 2">
            <a:extLst>
              <a:ext uri="{FF2B5EF4-FFF2-40B4-BE49-F238E27FC236}">
                <a16:creationId xmlns:a16="http://schemas.microsoft.com/office/drawing/2014/main" xmlns="" id="{4030FC0C-B4D2-4559-9FFE-DF6C64136B93}"/>
              </a:ext>
            </a:extLst>
          </p:cNvPr>
          <p:cNvSpPr>
            <a:spLocks noGrp="1"/>
          </p:cNvSpPr>
          <p:nvPr>
            <p:ph type="sldNum" sz="quarter" idx="12"/>
          </p:nvPr>
        </p:nvSpPr>
        <p:spPr/>
        <p:txBody>
          <a:bodyPr/>
          <a:lstStyle/>
          <a:p>
            <a:fld id="{38A07657-927B-4B76-9E94-587CF2335FEA}" type="slidenum">
              <a:rPr lang="en-US" smtClean="0"/>
              <a:t>21</a:t>
            </a:fld>
            <a:endParaRPr lang="en-US" dirty="0"/>
          </a:p>
        </p:txBody>
      </p:sp>
      <p:sp>
        <p:nvSpPr>
          <p:cNvPr id="4" name="Title 3">
            <a:extLst>
              <a:ext uri="{FF2B5EF4-FFF2-40B4-BE49-F238E27FC236}">
                <a16:creationId xmlns:a16="http://schemas.microsoft.com/office/drawing/2014/main" xmlns="" id="{81D32819-C309-416C-B2C0-99BC97B45CA4}"/>
              </a:ext>
            </a:extLst>
          </p:cNvPr>
          <p:cNvSpPr>
            <a:spLocks noGrp="1"/>
          </p:cNvSpPr>
          <p:nvPr>
            <p:ph type="title"/>
          </p:nvPr>
        </p:nvSpPr>
        <p:spPr/>
        <p:txBody>
          <a:bodyPr/>
          <a:lstStyle/>
          <a:p>
            <a:pPr algn="ctr"/>
            <a:r>
              <a:rPr lang="en-US" b="1" dirty="0">
                <a:latin typeface="Calibri (heading)"/>
              </a:rPr>
              <a:t>On Oct. 29, 2020</a:t>
            </a:r>
          </a:p>
        </p:txBody>
      </p:sp>
    </p:spTree>
    <p:extLst>
      <p:ext uri="{BB962C8B-B14F-4D97-AF65-F5344CB8AC3E}">
        <p14:creationId xmlns:p14="http://schemas.microsoft.com/office/powerpoint/2010/main" val="1754682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8A07657-927B-4B76-9E94-587CF2335FEA}" type="slidenum">
              <a:rPr lang="en-US" smtClean="0"/>
              <a:t>22</a:t>
            </a:fld>
            <a:endParaRPr lang="en-US"/>
          </a:p>
        </p:txBody>
      </p:sp>
      <p:sp>
        <p:nvSpPr>
          <p:cNvPr id="2" name="Title 1"/>
          <p:cNvSpPr>
            <a:spLocks noGrp="1"/>
          </p:cNvSpPr>
          <p:nvPr>
            <p:ph type="title"/>
          </p:nvPr>
        </p:nvSpPr>
        <p:spPr/>
        <p:txBody>
          <a:bodyPr/>
          <a:lstStyle/>
          <a:p>
            <a:pPr algn="ctr"/>
            <a:r>
              <a:rPr lang="en-US" b="1" dirty="0">
                <a:latin typeface="Calibri (heading)"/>
              </a:rPr>
              <a:t>Patient Speaks</a:t>
            </a:r>
          </a:p>
        </p:txBody>
      </p:sp>
      <p:graphicFrame>
        <p:nvGraphicFramePr>
          <p:cNvPr id="5" name="Diagram 4"/>
          <p:cNvGraphicFramePr/>
          <p:nvPr>
            <p:extLst>
              <p:ext uri="{D42A27DB-BD31-4B8C-83A1-F6EECF244321}">
                <p14:modId xmlns:p14="http://schemas.microsoft.com/office/powerpoint/2010/main" val="914344282"/>
              </p:ext>
            </p:extLst>
          </p:nvPr>
        </p:nvGraphicFramePr>
        <p:xfrm>
          <a:off x="1454523" y="1968649"/>
          <a:ext cx="9282953" cy="44404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Calibri (heading)"/>
              </a:rPr>
              <a:t>Final Word</a:t>
            </a:r>
          </a:p>
        </p:txBody>
      </p:sp>
      <p:sp>
        <p:nvSpPr>
          <p:cNvPr id="3" name="Content Placeholder 2"/>
          <p:cNvSpPr>
            <a:spLocks noGrp="1"/>
          </p:cNvSpPr>
          <p:nvPr>
            <p:ph idx="1"/>
          </p:nvPr>
        </p:nvSpPr>
        <p:spPr/>
        <p:txBody>
          <a:bodyPr>
            <a:normAutofit/>
          </a:bodyPr>
          <a:lstStyle/>
          <a:p>
            <a:pPr marL="0" indent="0">
              <a:buNone/>
            </a:pPr>
            <a:r>
              <a:rPr lang="en-US" dirty="0">
                <a:solidFill>
                  <a:srgbClr val="7030A0"/>
                </a:solidFill>
                <a:sym typeface="+mn-ea"/>
              </a:rPr>
              <a:t>Zach Walsh, associate professor of psychology at UBC's Okanagan campus stated:</a:t>
            </a:r>
          </a:p>
          <a:p>
            <a:pPr marL="0" indent="0">
              <a:buNone/>
            </a:pPr>
            <a:endParaRPr lang="en-US" dirty="0">
              <a:solidFill>
                <a:srgbClr val="7030A0"/>
              </a:solidFill>
              <a:sym typeface="+mn-ea"/>
            </a:endParaRPr>
          </a:p>
          <a:p>
            <a:pPr marL="0" indent="0">
              <a:buNone/>
            </a:pPr>
            <a:r>
              <a:rPr lang="en-US" dirty="0">
                <a:solidFill>
                  <a:srgbClr val="7030A0"/>
                </a:solidFill>
                <a:sym typeface="+mn-ea"/>
              </a:rPr>
              <a:t>"Research suggests that people may be using cannabis as an </a:t>
            </a:r>
            <a:r>
              <a:rPr lang="en-US" b="1" i="1" dirty="0">
                <a:solidFill>
                  <a:srgbClr val="FF0000"/>
                </a:solidFill>
                <a:sym typeface="+mn-ea"/>
              </a:rPr>
              <a:t>exit drug </a:t>
            </a:r>
            <a:r>
              <a:rPr lang="en-US" dirty="0">
                <a:solidFill>
                  <a:srgbClr val="7030A0"/>
                </a:solidFill>
                <a:sym typeface="+mn-ea"/>
              </a:rPr>
              <a:t>to reduce use of substances that are potentially more harmful, such as opioid pain medication. This comprehensive review of research on medical cannabis use and mental health also found some evidence that cannabis may help with symptoms of depression, PTSD and social anxiety." </a:t>
            </a:r>
          </a:p>
          <a:p>
            <a:pPr marL="0" indent="0">
              <a:buNone/>
            </a:pPr>
            <a:endParaRPr lang="en-US" dirty="0"/>
          </a:p>
          <a:p>
            <a:endParaRPr lang="en-US" dirty="0"/>
          </a:p>
          <a:p>
            <a:endParaRPr lang="en-US" dirty="0"/>
          </a:p>
        </p:txBody>
      </p:sp>
      <p:sp>
        <p:nvSpPr>
          <p:cNvPr id="4" name="Slide Number Placeholder 3"/>
          <p:cNvSpPr>
            <a:spLocks noGrp="1"/>
          </p:cNvSpPr>
          <p:nvPr>
            <p:ph type="sldNum" sz="quarter" idx="12"/>
          </p:nvPr>
        </p:nvSpPr>
        <p:spPr/>
        <p:txBody>
          <a:bodyPr/>
          <a:lstStyle/>
          <a:p>
            <a:fld id="{38A07657-927B-4B76-9E94-587CF2335FEA}" type="slidenum">
              <a:rPr lang="en-US" smtClean="0"/>
              <a:t>23</a:t>
            </a:fld>
            <a:endParaRPr lang="en-US"/>
          </a:p>
        </p:txBody>
      </p:sp>
      <p:sp>
        <p:nvSpPr>
          <p:cNvPr id="6" name="TextBox 5">
            <a:extLst>
              <a:ext uri="{FF2B5EF4-FFF2-40B4-BE49-F238E27FC236}">
                <a16:creationId xmlns:a16="http://schemas.microsoft.com/office/drawing/2014/main" xmlns="" id="{501B53CC-7DBB-DDA1-3B73-509A6F3E3E99}"/>
              </a:ext>
            </a:extLst>
          </p:cNvPr>
          <p:cNvSpPr txBox="1"/>
          <p:nvPr/>
        </p:nvSpPr>
        <p:spPr>
          <a:xfrm>
            <a:off x="838200" y="6096000"/>
            <a:ext cx="10515600" cy="523220"/>
          </a:xfrm>
          <a:prstGeom prst="rect">
            <a:avLst/>
          </a:prstGeom>
          <a:noFill/>
        </p:spPr>
        <p:txBody>
          <a:bodyPr wrap="square">
            <a:spAutoFit/>
          </a:bodyPr>
          <a:lstStyle/>
          <a:p>
            <a:r>
              <a:rPr lang="en-US" sz="1400" b="0" i="0" dirty="0">
                <a:solidFill>
                  <a:srgbClr val="212121"/>
                </a:solidFill>
                <a:effectLst/>
                <a:latin typeface="Arial" panose="020B0604020202020204" pitchFamily="34" charset="0"/>
                <a:cs typeface="Arial" panose="020B0604020202020204" pitchFamily="34" charset="0"/>
              </a:rPr>
              <a:t>Walsh Z, Gonzalez R, Crosby K, S Thiessen M, Carroll C, Bonn-Miller MO. Medical cannabis and mental health: A guided systematic review. Clin Psychol Rev. 2017 Feb;51:15-29. </a:t>
            </a:r>
            <a:r>
              <a:rPr lang="en-US" sz="1400" b="0" i="0" dirty="0" err="1">
                <a:solidFill>
                  <a:srgbClr val="212121"/>
                </a:solidFill>
                <a:effectLst/>
                <a:latin typeface="Arial" panose="020B0604020202020204" pitchFamily="34" charset="0"/>
                <a:cs typeface="Arial" panose="020B0604020202020204" pitchFamily="34" charset="0"/>
              </a:rPr>
              <a:t>doi</a:t>
            </a:r>
            <a:r>
              <a:rPr lang="en-US" sz="1400" b="0" i="0" dirty="0">
                <a:solidFill>
                  <a:srgbClr val="212121"/>
                </a:solidFill>
                <a:effectLst/>
                <a:latin typeface="Arial" panose="020B0604020202020204" pitchFamily="34" charset="0"/>
                <a:cs typeface="Arial" panose="020B0604020202020204" pitchFamily="34" charset="0"/>
              </a:rPr>
              <a:t>: 10.1016/j.cpr.2016.10.002. </a:t>
            </a:r>
            <a:r>
              <a:rPr lang="en-US" sz="1400" b="0" i="0" dirty="0" err="1">
                <a:solidFill>
                  <a:srgbClr val="212121"/>
                </a:solidFill>
                <a:effectLst/>
                <a:latin typeface="Arial" panose="020B0604020202020204" pitchFamily="34" charset="0"/>
                <a:cs typeface="Arial" panose="020B0604020202020204" pitchFamily="34" charset="0"/>
              </a:rPr>
              <a:t>Epub</a:t>
            </a:r>
            <a:r>
              <a:rPr lang="en-US" sz="1400" b="0" i="0" dirty="0">
                <a:solidFill>
                  <a:srgbClr val="212121"/>
                </a:solidFill>
                <a:effectLst/>
                <a:latin typeface="Arial" panose="020B0604020202020204" pitchFamily="34" charset="0"/>
                <a:cs typeface="Arial" panose="020B0604020202020204" pitchFamily="34" charset="0"/>
              </a:rPr>
              <a:t> 2016 Oct 12. PMID: 27816801.</a:t>
            </a:r>
            <a:endParaRPr lang="en-US" sz="1400" dirty="0">
              <a:latin typeface="Arial" panose="020B0604020202020204" pitchFamily="34" charset="0"/>
              <a:cs typeface="Arial" panose="020B0604020202020204" pitchFamily="34"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b="1" dirty="0"/>
              <a:t>Questions?</a:t>
            </a:r>
          </a:p>
        </p:txBody>
      </p:sp>
      <p:sp>
        <p:nvSpPr>
          <p:cNvPr id="3" name="Content Placeholder 2"/>
          <p:cNvSpPr>
            <a:spLocks noGrp="1"/>
          </p:cNvSpPr>
          <p:nvPr>
            <p:ph sz="half" idx="1"/>
          </p:nvPr>
        </p:nvSpPr>
        <p:spPr>
          <a:xfrm>
            <a:off x="4117021" y="2056363"/>
            <a:ext cx="3957961" cy="3749040"/>
          </a:xfrm>
        </p:spPr>
        <p:txBody>
          <a:bodyPr>
            <a:normAutofit fontScale="62500" lnSpcReduction="20000"/>
          </a:bodyPr>
          <a:lstStyle/>
          <a:p>
            <a:pPr>
              <a:buFont typeface="Wingdings" panose="05000000000000000000" pitchFamily="2" charset="2"/>
              <a:buChar char="Ø"/>
            </a:pPr>
            <a:r>
              <a:rPr lang="en-US" sz="2900" b="1" dirty="0">
                <a:solidFill>
                  <a:srgbClr val="7030A0"/>
                </a:solidFill>
              </a:rPr>
              <a:t>Contact me at:</a:t>
            </a:r>
          </a:p>
          <a:p>
            <a:endParaRPr lang="en-US" dirty="0">
              <a:solidFill>
                <a:srgbClr val="7030A0"/>
              </a:solidFill>
            </a:endParaRPr>
          </a:p>
          <a:p>
            <a:pPr lvl="1"/>
            <a:r>
              <a:rPr lang="en-US" sz="3400" b="1" dirty="0">
                <a:solidFill>
                  <a:srgbClr val="7030A0"/>
                </a:solidFill>
              </a:rPr>
              <a:t>Website: </a:t>
            </a:r>
            <a:r>
              <a:rPr lang="en-US" sz="3400" dirty="0">
                <a:solidFill>
                  <a:srgbClr val="7030A0"/>
                </a:solidFill>
              </a:rPr>
              <a:t>josephrosadomd.com</a:t>
            </a:r>
          </a:p>
          <a:p>
            <a:pPr lvl="1"/>
            <a:r>
              <a:rPr lang="en-US" sz="3400" b="1" dirty="0">
                <a:solidFill>
                  <a:srgbClr val="7030A0"/>
                </a:solidFill>
              </a:rPr>
              <a:t>E-mail address: </a:t>
            </a:r>
            <a:r>
              <a:rPr lang="en-US" sz="3400" dirty="0">
                <a:solidFill>
                  <a:srgbClr val="7030A0"/>
                </a:solidFill>
                <a:hlinkClick r:id="rId2">
                  <a:extLst>
                    <a:ext uri="{A12FA001-AC4F-418D-AE19-62706E023703}">
                      <ahyp:hlinkClr xmlns:ahyp="http://schemas.microsoft.com/office/drawing/2018/hyperlinkcolor" xmlns="" val="tx"/>
                    </a:ext>
                  </a:extLst>
                </a:hlinkClick>
              </a:rPr>
              <a:t>info@josephrosadomd.com</a:t>
            </a:r>
            <a:r>
              <a:rPr lang="en-US" sz="3400" dirty="0">
                <a:solidFill>
                  <a:srgbClr val="7030A0"/>
                </a:solidFill>
              </a:rPr>
              <a:t> </a:t>
            </a:r>
          </a:p>
          <a:p>
            <a:pPr lvl="1"/>
            <a:r>
              <a:rPr lang="en-US" sz="3400" b="1" dirty="0">
                <a:solidFill>
                  <a:srgbClr val="7030A0"/>
                </a:solidFill>
              </a:rPr>
              <a:t>Phone:</a:t>
            </a:r>
            <a:r>
              <a:rPr lang="en-US" sz="3400" dirty="0">
                <a:solidFill>
                  <a:srgbClr val="7030A0"/>
                </a:solidFill>
              </a:rPr>
              <a:t> +1.866.763.7991</a:t>
            </a:r>
          </a:p>
          <a:p>
            <a:pPr lvl="1"/>
            <a:r>
              <a:rPr lang="en-US" sz="3400" b="1" dirty="0">
                <a:solidFill>
                  <a:srgbClr val="7030A0"/>
                </a:solidFill>
              </a:rPr>
              <a:t>LinkedIn: </a:t>
            </a:r>
            <a:r>
              <a:rPr lang="en-US" sz="3400" dirty="0">
                <a:solidFill>
                  <a:srgbClr val="7030A0"/>
                </a:solidFill>
              </a:rPr>
              <a:t>Joseph Rosado, MD, MBA</a:t>
            </a:r>
            <a:endParaRPr lang="en-US" sz="3400" b="1" dirty="0">
              <a:solidFill>
                <a:srgbClr val="7030A0"/>
              </a:solidFill>
            </a:endParaRPr>
          </a:p>
          <a:p>
            <a:pPr lvl="1"/>
            <a:r>
              <a:rPr lang="en-US" sz="3400" b="1" dirty="0">
                <a:solidFill>
                  <a:srgbClr val="7030A0"/>
                </a:solidFill>
              </a:rPr>
              <a:t>Facebook:</a:t>
            </a:r>
            <a:r>
              <a:rPr lang="en-US" sz="3400" dirty="0">
                <a:solidFill>
                  <a:srgbClr val="7030A0"/>
                </a:solidFill>
              </a:rPr>
              <a:t> </a:t>
            </a:r>
            <a:r>
              <a:rPr lang="en-US" sz="3400" dirty="0" err="1">
                <a:solidFill>
                  <a:srgbClr val="7030A0"/>
                </a:solidFill>
              </a:rPr>
              <a:t>DrRosadoIMC</a:t>
            </a:r>
            <a:endParaRPr lang="en-US" sz="3400" dirty="0">
              <a:solidFill>
                <a:srgbClr val="7030A0"/>
              </a:solidFill>
            </a:endParaRPr>
          </a:p>
          <a:p>
            <a:pPr lvl="1"/>
            <a:r>
              <a:rPr lang="en-US" sz="3400" b="1" dirty="0">
                <a:solidFill>
                  <a:srgbClr val="7030A0"/>
                </a:solidFill>
              </a:rPr>
              <a:t>Instagram:</a:t>
            </a:r>
            <a:r>
              <a:rPr lang="en-US" sz="3400" dirty="0">
                <a:solidFill>
                  <a:srgbClr val="7030A0"/>
                </a:solidFill>
              </a:rPr>
              <a:t> </a:t>
            </a:r>
            <a:r>
              <a:rPr lang="en-US" sz="3400" dirty="0" err="1">
                <a:solidFill>
                  <a:srgbClr val="7030A0"/>
                </a:solidFill>
              </a:rPr>
              <a:t>dr.josephrosado</a:t>
            </a:r>
            <a:endParaRPr lang="en-US" sz="3400" dirty="0">
              <a:solidFill>
                <a:srgbClr val="7030A0"/>
              </a:solidFill>
            </a:endParaRPr>
          </a:p>
          <a:p>
            <a:pPr lvl="1"/>
            <a:r>
              <a:rPr lang="en-US" sz="3400" b="1" dirty="0">
                <a:solidFill>
                  <a:srgbClr val="7030A0"/>
                </a:solidFill>
              </a:rPr>
              <a:t>WhatsApp:</a:t>
            </a:r>
            <a:r>
              <a:rPr lang="en-US" sz="3400" dirty="0">
                <a:solidFill>
                  <a:srgbClr val="7030A0"/>
                </a:solidFill>
              </a:rPr>
              <a:t> +1.407.575.8525</a:t>
            </a:r>
          </a:p>
        </p:txBody>
      </p:sp>
      <p:pic>
        <p:nvPicPr>
          <p:cNvPr id="8" name="Content Placeholder 7">
            <a:extLst>
              <a:ext uri="{FF2B5EF4-FFF2-40B4-BE49-F238E27FC236}">
                <a16:creationId xmlns:a16="http://schemas.microsoft.com/office/drawing/2014/main" xmlns="" id="{80AAE285-1D72-4459-BF16-971BB33E7304}"/>
              </a:ext>
            </a:extLst>
          </p:cNvPr>
          <p:cNvPicPr>
            <a:picLocks noGrp="1" noChangeAspect="1"/>
          </p:cNvPicPr>
          <p:nvPr>
            <p:ph sz="half" idx="2"/>
          </p:nvPr>
        </p:nvPicPr>
        <p:blipFill rotWithShape="1">
          <a:blip r:embed="rId3"/>
          <a:stretch/>
        </p:blipFill>
        <p:spPr>
          <a:xfrm>
            <a:off x="8269941" y="908757"/>
            <a:ext cx="3393862" cy="5429854"/>
          </a:xfrm>
          <a:prstGeom prst="rect">
            <a:avLst/>
          </a:prstGeom>
          <a:ln w="228600" cap="sq" cmpd="thickThin">
            <a:solidFill>
              <a:srgbClr val="000000"/>
            </a:solidFill>
            <a:prstDash val="solid"/>
            <a:miter lim="800000"/>
          </a:ln>
          <a:effectLst>
            <a:innerShdw blurRad="76200">
              <a:srgbClr val="000000"/>
            </a:innerShdw>
          </a:effectLst>
        </p:spPr>
      </p:pic>
      <p:pic>
        <p:nvPicPr>
          <p:cNvPr id="9" name="Picture 8" descr="Image result for hope and healing dr rosado">
            <a:extLst>
              <a:ext uri="{FF2B5EF4-FFF2-40B4-BE49-F238E27FC236}">
                <a16:creationId xmlns:a16="http://schemas.microsoft.com/office/drawing/2014/main" xmlns="" id="{D006D518-CD88-4E42-B2EC-9ED055DB0E6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99304" y="958421"/>
            <a:ext cx="3608008" cy="5186885"/>
          </a:xfrm>
          <a:prstGeom prst="rect">
            <a:avLst/>
          </a:prstGeom>
          <a:ln w="228600" cap="sq" cmpd="thickThin">
            <a:solidFill>
              <a:srgbClr val="000000"/>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latin typeface="Calibri (heading)"/>
                <a:sym typeface="+mn-ea"/>
              </a:rPr>
              <a:t>Dr. Rosado's Cannabis Experience</a:t>
            </a:r>
            <a:endParaRPr lang="en-US" b="1" dirty="0">
              <a:latin typeface="Calibri (heading)"/>
            </a:endParaRPr>
          </a:p>
        </p:txBody>
      </p:sp>
      <p:sp>
        <p:nvSpPr>
          <p:cNvPr id="3" name="Content Placeholder 2"/>
          <p:cNvSpPr>
            <a:spLocks noGrp="1"/>
          </p:cNvSpPr>
          <p:nvPr>
            <p:ph idx="1"/>
          </p:nvPr>
        </p:nvSpPr>
        <p:spPr>
          <a:xfrm>
            <a:off x="609600" y="1498600"/>
            <a:ext cx="6705600" cy="5181600"/>
          </a:xfrm>
        </p:spPr>
        <p:txBody>
          <a:bodyPr vert="horz" lIns="91440" tIns="12192" rIns="91440" bIns="12192" numCol="2" rtlCol="0">
            <a:noAutofit/>
          </a:bodyPr>
          <a:lstStyle/>
          <a:p>
            <a:pPr marL="438142" indent="-285750">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Bureau of Speakers for the United For Care (FL Amendment 2) campaign in 2014 and 2016.</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In the Summer of 2016, first to recommend high CBD : low THC in the greater Central Florida region to an adult patient with Stage 3 brain cancer.</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In the late Fall of 2016, first to recommend medical cannabis (THC:CBD 1:1), in the state of FL, to a </a:t>
            </a:r>
            <a:r>
              <a:rPr lang="en-GB" altLang="ko-KR" sz="1450" dirty="0" err="1">
                <a:solidFill>
                  <a:srgbClr val="7030A0"/>
                </a:solidFill>
                <a:latin typeface="Calibri body"/>
                <a:ea typeface="Aktiv Grotesk" panose="020B0504020202020204" pitchFamily="34" charset="0"/>
                <a:cs typeface="Aktiv Grotesk" panose="020B0504020202020204" pitchFamily="34" charset="0"/>
              </a:rPr>
              <a:t>pediatric</a:t>
            </a:r>
            <a:r>
              <a:rPr lang="en-GB" altLang="ko-KR" sz="1450" dirty="0">
                <a:solidFill>
                  <a:srgbClr val="7030A0"/>
                </a:solidFill>
                <a:latin typeface="Calibri body"/>
                <a:ea typeface="Aktiv Grotesk" panose="020B0504020202020204" pitchFamily="34" charset="0"/>
                <a:cs typeface="Aktiv Grotesk" panose="020B0504020202020204" pitchFamily="34" charset="0"/>
              </a:rPr>
              <a:t> patient, who was terminally ill.</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Chief Medical Officer of Minorities for Medical Marijuana (M4MM) </a:t>
            </a:r>
            <a:r>
              <a:rPr lang="en-US" sz="1450" dirty="0">
                <a:solidFill>
                  <a:srgbClr val="7030A0"/>
                </a:solidFill>
                <a:latin typeface="Calibri body"/>
                <a:ea typeface="Aktiv Grotesk" panose="020B0504020202020204" pitchFamily="34" charset="0"/>
                <a:cs typeface="Aktiv Grotesk" panose="020B0504020202020204" pitchFamily="34" charset="0"/>
              </a:rPr>
              <a:t>and, on the scientific board of advisers for Medical </a:t>
            </a:r>
            <a:r>
              <a:rPr lang="en-US" sz="1450" dirty="0" err="1">
                <a:solidFill>
                  <a:srgbClr val="7030A0"/>
                </a:solidFill>
                <a:latin typeface="Calibri body"/>
                <a:ea typeface="Aktiv Grotesk" panose="020B0504020202020204" pitchFamily="34" charset="0"/>
                <a:cs typeface="Aktiv Grotesk" panose="020B0504020202020204" pitchFamily="34" charset="0"/>
              </a:rPr>
              <a:t>Extractos</a:t>
            </a:r>
            <a:r>
              <a:rPr lang="en-US" sz="1450" dirty="0">
                <a:solidFill>
                  <a:srgbClr val="7030A0"/>
                </a:solidFill>
                <a:latin typeface="Calibri body"/>
                <a:ea typeface="Aktiv Grotesk" panose="020B0504020202020204" pitchFamily="34" charset="0"/>
                <a:cs typeface="Aktiv Grotesk" panose="020B0504020202020204" pitchFamily="34" charset="0"/>
              </a:rPr>
              <a:t> in Medellin, Colombia.</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Has evaluated, recommended, managed and treated children, adults  and geriatrics with medical cannabis.</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Has spoken nationally and internationally.</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Has published multiple articles in refereed medical journals.</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Has written and published an Amazon best selling book, “Hope &amp; Healing-The Case for Cannabis”.</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Quoted in Rolling Stone.</a:t>
            </a:r>
          </a:p>
          <a:p>
            <a:pPr marL="380986" indent="-228594">
              <a:lnSpc>
                <a:spcPct val="100000"/>
              </a:lnSpc>
            </a:pPr>
            <a:r>
              <a:rPr lang="en-GB" altLang="ko-KR" sz="1450" dirty="0">
                <a:solidFill>
                  <a:srgbClr val="7030A0"/>
                </a:solidFill>
                <a:latin typeface="Calibri body"/>
                <a:ea typeface="Aktiv Grotesk" panose="020B0504020202020204" pitchFamily="34" charset="0"/>
                <a:cs typeface="Aktiv Grotesk" panose="020B0504020202020204" pitchFamily="34" charset="0"/>
              </a:rPr>
              <a:t>Multiple interviews with Leafly.com</a:t>
            </a:r>
          </a:p>
          <a:p>
            <a:pPr marL="380986" indent="-228594">
              <a:lnSpc>
                <a:spcPct val="100000"/>
              </a:lnSpc>
            </a:pPr>
            <a:r>
              <a:rPr lang="en-US" sz="1450" dirty="0">
                <a:solidFill>
                  <a:srgbClr val="7030A0"/>
                </a:solidFill>
                <a:latin typeface="Calibri body"/>
                <a:ea typeface="Aktiv Grotesk" panose="020B0504020202020204" pitchFamily="34" charset="0"/>
                <a:cs typeface="Aktiv Grotesk" panose="020B0504020202020204" pitchFamily="34" charset="0"/>
              </a:rPr>
              <a:t>In December of 2019, he was named one of 65 Outstanding Black &amp; Hispanic Men Leading in Cannabis by The </a:t>
            </a:r>
            <a:r>
              <a:rPr lang="en-US" sz="1450" dirty="0" err="1">
                <a:solidFill>
                  <a:srgbClr val="7030A0"/>
                </a:solidFill>
                <a:latin typeface="Calibri body"/>
                <a:ea typeface="Aktiv Grotesk" panose="020B0504020202020204" pitchFamily="34" charset="0"/>
                <a:cs typeface="Aktiv Grotesk" panose="020B0504020202020204" pitchFamily="34" charset="0"/>
              </a:rPr>
              <a:t>WeedHead</a:t>
            </a:r>
            <a:r>
              <a:rPr lang="en-US" sz="1450" dirty="0">
                <a:solidFill>
                  <a:srgbClr val="7030A0"/>
                </a:solidFill>
                <a:latin typeface="Calibri body"/>
                <a:ea typeface="Aktiv Grotesk" panose="020B0504020202020204" pitchFamily="34" charset="0"/>
                <a:cs typeface="Aktiv Grotesk" panose="020B0504020202020204" pitchFamily="34" charset="0"/>
              </a:rPr>
              <a:t>.</a:t>
            </a:r>
          </a:p>
          <a:p>
            <a:pPr marL="380986" indent="-228594">
              <a:lnSpc>
                <a:spcPct val="100000"/>
              </a:lnSpc>
            </a:pPr>
            <a:r>
              <a:rPr lang="en-US" altLang="ko-KR" sz="1450" dirty="0">
                <a:solidFill>
                  <a:srgbClr val="7030A0"/>
                </a:solidFill>
                <a:latin typeface="Calibri body"/>
                <a:ea typeface="Aktiv Grotesk" panose="020B0504020202020204" pitchFamily="34" charset="0"/>
                <a:cs typeface="Aktiv Grotesk" panose="020B0504020202020204" pitchFamily="34" charset="0"/>
              </a:rPr>
              <a:t>In June of 2020, he was named one of </a:t>
            </a:r>
            <a:r>
              <a:rPr lang="en-US" sz="1450" dirty="0">
                <a:solidFill>
                  <a:srgbClr val="7030A0"/>
                </a:solidFill>
                <a:latin typeface="Calibri body"/>
                <a:ea typeface="Aktiv Grotesk" panose="020B0504020202020204" pitchFamily="34" charset="0"/>
                <a:cs typeface="Aktiv Grotesk" panose="020B0504020202020204" pitchFamily="34" charset="0"/>
              </a:rPr>
              <a:t>20 outstanding Black and Latinx men Leading Change in Cannabis.</a:t>
            </a:r>
            <a:endParaRPr lang="en-GB" altLang="ko-KR" sz="1450" dirty="0">
              <a:solidFill>
                <a:srgbClr val="7030A0"/>
              </a:solidFill>
              <a:latin typeface="Calibri body"/>
              <a:ea typeface="Aktiv Grotesk" panose="020B0504020202020204" pitchFamily="34" charset="0"/>
              <a:cs typeface="Aktiv Grotesk" panose="020B0504020202020204" pitchFamily="34" charset="0"/>
            </a:endParaRPr>
          </a:p>
          <a:p>
            <a:pPr marL="476932" indent="-324540">
              <a:lnSpc>
                <a:spcPct val="100000"/>
              </a:lnSpc>
            </a:pPr>
            <a:endParaRPr lang="en-GB" altLang="ko-KR" sz="1450" dirty="0">
              <a:solidFill>
                <a:srgbClr val="7030A0"/>
              </a:solidFill>
              <a:latin typeface="Calibri body"/>
            </a:endParaRPr>
          </a:p>
        </p:txBody>
      </p:sp>
      <p:pic>
        <p:nvPicPr>
          <p:cNvPr id="9" name="Picture 8">
            <a:extLst>
              <a:ext uri="{FF2B5EF4-FFF2-40B4-BE49-F238E27FC236}">
                <a16:creationId xmlns:a16="http://schemas.microsoft.com/office/drawing/2014/main" xmlns="" id="{81E177EA-69FC-493E-83E0-3E63B593156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503506" y="1498599"/>
            <a:ext cx="3467363" cy="499427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C5F1D5-2DA0-AA22-04FF-25D97E9CE0F3}"/>
              </a:ext>
            </a:extLst>
          </p:cNvPr>
          <p:cNvSpPr>
            <a:spLocks noGrp="1"/>
          </p:cNvSpPr>
          <p:nvPr>
            <p:ph type="title"/>
          </p:nvPr>
        </p:nvSpPr>
        <p:spPr/>
        <p:txBody>
          <a:bodyPr/>
          <a:lstStyle/>
          <a:p>
            <a:r>
              <a:rPr lang="en-US" b="1" dirty="0"/>
              <a:t>When did the “opiate crisis” begin in the USA?</a:t>
            </a:r>
          </a:p>
        </p:txBody>
      </p:sp>
      <p:pic>
        <p:nvPicPr>
          <p:cNvPr id="1028" name="Picture 4" descr="History of the Opioid Epidemic: How Did We Get Here? | Poison Control">
            <a:extLst>
              <a:ext uri="{FF2B5EF4-FFF2-40B4-BE49-F238E27FC236}">
                <a16:creationId xmlns:a16="http://schemas.microsoft.com/office/drawing/2014/main" xmlns="" id="{13345A38-51E8-4C89-D4A2-49F7C020201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693907" y="1965960"/>
            <a:ext cx="4773705" cy="357567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254927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C5F1D5-2DA0-AA22-04FF-25D97E9CE0F3}"/>
              </a:ext>
            </a:extLst>
          </p:cNvPr>
          <p:cNvSpPr>
            <a:spLocks noGrp="1"/>
          </p:cNvSpPr>
          <p:nvPr>
            <p:ph type="title"/>
          </p:nvPr>
        </p:nvSpPr>
        <p:spPr/>
        <p:txBody>
          <a:bodyPr/>
          <a:lstStyle/>
          <a:p>
            <a:r>
              <a:rPr lang="en-US" b="1" dirty="0"/>
              <a:t>When did the “opiate crisis” begin in the USA?</a:t>
            </a:r>
          </a:p>
        </p:txBody>
      </p:sp>
      <p:sp>
        <p:nvSpPr>
          <p:cNvPr id="3" name="Content Placeholder 2">
            <a:extLst>
              <a:ext uri="{FF2B5EF4-FFF2-40B4-BE49-F238E27FC236}">
                <a16:creationId xmlns:a16="http://schemas.microsoft.com/office/drawing/2014/main" xmlns="" id="{A5AF9949-097C-9471-60AE-1EC862CBE9FE}"/>
              </a:ext>
            </a:extLst>
          </p:cNvPr>
          <p:cNvSpPr>
            <a:spLocks noGrp="1"/>
          </p:cNvSpPr>
          <p:nvPr>
            <p:ph sz="half" idx="1"/>
          </p:nvPr>
        </p:nvSpPr>
        <p:spPr/>
        <p:txBody>
          <a:bodyPr>
            <a:noAutofit/>
          </a:bodyPr>
          <a:lstStyle/>
          <a:p>
            <a:pPr algn="l">
              <a:buFont typeface="+mj-lt"/>
              <a:buAutoNum type="arabicPeriod"/>
            </a:pPr>
            <a:r>
              <a:rPr lang="en-US" sz="1750" b="0" i="0" dirty="0">
                <a:solidFill>
                  <a:srgbClr val="000000"/>
                </a:solidFill>
                <a:effectLst/>
                <a:latin typeface="Calibri body"/>
                <a:ea typeface="Open Sans" panose="020B0606030504020204" pitchFamily="34" charset="0"/>
                <a:cs typeface="Open Sans" panose="020B0606030504020204" pitchFamily="34" charset="0"/>
              </a:rPr>
              <a:t>The first wave began with increased prescribing of opioids in the 1990s, with </a:t>
            </a:r>
            <a:r>
              <a:rPr lang="en-US" sz="1750" b="0" i="0" dirty="0">
                <a:solidFill>
                  <a:schemeClr val="tx1"/>
                </a:solidFill>
                <a:effectLst/>
                <a:latin typeface="Calibri body"/>
                <a:ea typeface="Open Sans" panose="020B0606030504020204" pitchFamily="34" charset="0"/>
                <a:cs typeface="Open Sans" panose="020B0606030504020204" pitchFamily="34" charset="0"/>
              </a:rPr>
              <a:t>overdose deaths involving </a:t>
            </a:r>
            <a:r>
              <a:rPr lang="en-US" sz="1750" dirty="0">
                <a:solidFill>
                  <a:schemeClr val="tx1"/>
                </a:solidFill>
                <a:latin typeface="Calibri body"/>
                <a:ea typeface="Open Sans" panose="020B0606030504020204" pitchFamily="34" charset="0"/>
                <a:cs typeface="Open Sans" panose="020B0606030504020204" pitchFamily="34" charset="0"/>
              </a:rPr>
              <a:t>prescription opioids</a:t>
            </a:r>
            <a:r>
              <a:rPr lang="en-US" sz="1750" b="0" i="0" dirty="0">
                <a:solidFill>
                  <a:schemeClr val="tx1"/>
                </a:solidFill>
                <a:effectLst/>
                <a:latin typeface="Calibri body"/>
                <a:ea typeface="Open Sans" panose="020B0606030504020204" pitchFamily="34" charset="0"/>
                <a:cs typeface="Open Sans" panose="020B0606030504020204" pitchFamily="34" charset="0"/>
              </a:rPr>
              <a:t> </a:t>
            </a:r>
            <a:r>
              <a:rPr lang="en-US" sz="1750" b="0" i="0" dirty="0">
                <a:solidFill>
                  <a:srgbClr val="000000"/>
                </a:solidFill>
                <a:effectLst/>
                <a:latin typeface="Calibri body"/>
                <a:ea typeface="Open Sans" panose="020B0606030504020204" pitchFamily="34" charset="0"/>
                <a:cs typeface="Open Sans" panose="020B0606030504020204" pitchFamily="34" charset="0"/>
              </a:rPr>
              <a:t>(natural and semi-synthetic opioids and methadone) increasing since at least 1999.</a:t>
            </a:r>
            <a:r>
              <a:rPr lang="en-US" sz="1750" baseline="30000" dirty="0">
                <a:solidFill>
                  <a:srgbClr val="000000"/>
                </a:solidFill>
                <a:latin typeface="Calibri body"/>
                <a:ea typeface="Open Sans" panose="020B0606030504020204" pitchFamily="34" charset="0"/>
                <a:cs typeface="Open Sans" panose="020B0606030504020204" pitchFamily="34" charset="0"/>
              </a:rPr>
              <a:t>1</a:t>
            </a:r>
            <a:endParaRPr lang="en-US" sz="1750" b="0" i="0" dirty="0">
              <a:solidFill>
                <a:srgbClr val="000000"/>
              </a:solidFill>
              <a:effectLst/>
              <a:latin typeface="Calibri body"/>
              <a:ea typeface="Open Sans" panose="020B0606030504020204" pitchFamily="34" charset="0"/>
              <a:cs typeface="Open Sans" panose="020B0606030504020204" pitchFamily="34" charset="0"/>
            </a:endParaRPr>
          </a:p>
          <a:p>
            <a:pPr algn="l">
              <a:buFont typeface="+mj-lt"/>
              <a:buAutoNum type="arabicPeriod"/>
            </a:pPr>
            <a:r>
              <a:rPr lang="en-US" sz="1750" b="0" i="0" dirty="0">
                <a:solidFill>
                  <a:srgbClr val="000000"/>
                </a:solidFill>
                <a:effectLst/>
                <a:latin typeface="Calibri body"/>
                <a:ea typeface="Open Sans" panose="020B0606030504020204" pitchFamily="34" charset="0"/>
                <a:cs typeface="Open Sans" panose="020B0606030504020204" pitchFamily="34" charset="0"/>
              </a:rPr>
              <a:t>The second wave began in 2010, with rapid increases in overdose deaths involving </a:t>
            </a:r>
            <a:r>
              <a:rPr lang="en-US" sz="1750" dirty="0">
                <a:solidFill>
                  <a:schemeClr val="tx1"/>
                </a:solidFill>
                <a:latin typeface="Calibri body"/>
                <a:ea typeface="Open Sans" panose="020B0606030504020204" pitchFamily="34" charset="0"/>
                <a:cs typeface="Open Sans" panose="020B0606030504020204" pitchFamily="34" charset="0"/>
              </a:rPr>
              <a:t>heroin</a:t>
            </a:r>
            <a:r>
              <a:rPr lang="en-US" sz="1750" b="0" i="0" dirty="0">
                <a:solidFill>
                  <a:srgbClr val="000000"/>
                </a:solidFill>
                <a:effectLst/>
                <a:latin typeface="Calibri body"/>
                <a:ea typeface="Open Sans" panose="020B0606030504020204" pitchFamily="34" charset="0"/>
                <a:cs typeface="Open Sans" panose="020B0606030504020204" pitchFamily="34" charset="0"/>
              </a:rPr>
              <a:t>.</a:t>
            </a:r>
            <a:r>
              <a:rPr lang="en-US" sz="1750" baseline="30000" dirty="0">
                <a:solidFill>
                  <a:srgbClr val="000000"/>
                </a:solidFill>
                <a:latin typeface="Calibri body"/>
                <a:ea typeface="Open Sans" panose="020B0606030504020204" pitchFamily="34" charset="0"/>
                <a:cs typeface="Open Sans" panose="020B0606030504020204" pitchFamily="34" charset="0"/>
              </a:rPr>
              <a:t>2</a:t>
            </a:r>
            <a:endParaRPr lang="en-US" sz="1750" b="0" i="0" dirty="0">
              <a:solidFill>
                <a:srgbClr val="000000"/>
              </a:solidFill>
              <a:effectLst/>
              <a:latin typeface="Calibri body"/>
              <a:ea typeface="Open Sans" panose="020B0606030504020204" pitchFamily="34" charset="0"/>
              <a:cs typeface="Open Sans" panose="020B0606030504020204" pitchFamily="34" charset="0"/>
            </a:endParaRPr>
          </a:p>
          <a:p>
            <a:r>
              <a:rPr lang="en-US" sz="1750" b="0" i="0" dirty="0">
                <a:solidFill>
                  <a:srgbClr val="000000"/>
                </a:solidFill>
                <a:effectLst/>
                <a:latin typeface="Calibri body"/>
                <a:ea typeface="Open Sans" panose="020B0606030504020204" pitchFamily="34" charset="0"/>
                <a:cs typeface="Open Sans" panose="020B0606030504020204" pitchFamily="34" charset="0"/>
              </a:rPr>
              <a:t>The third wave began in 2013, with significant increases in overdose deaths involving synthetic opioids, particularly those involving illicitly manufactured </a:t>
            </a:r>
            <a:r>
              <a:rPr lang="en-US" sz="1750" dirty="0">
                <a:solidFill>
                  <a:schemeClr val="tx1"/>
                </a:solidFill>
                <a:latin typeface="Calibri body"/>
                <a:ea typeface="Open Sans" panose="020B0606030504020204" pitchFamily="34" charset="0"/>
                <a:cs typeface="Open Sans" panose="020B0606030504020204" pitchFamily="34" charset="0"/>
              </a:rPr>
              <a:t>fentanyl</a:t>
            </a:r>
            <a:r>
              <a:rPr lang="en-US" sz="1750" b="0" i="0" dirty="0">
                <a:solidFill>
                  <a:srgbClr val="000000"/>
                </a:solidFill>
                <a:effectLst/>
                <a:latin typeface="Calibri body"/>
                <a:ea typeface="Open Sans" panose="020B0606030504020204" pitchFamily="34" charset="0"/>
                <a:cs typeface="Open Sans" panose="020B0606030504020204" pitchFamily="34" charset="0"/>
              </a:rPr>
              <a:t>.</a:t>
            </a:r>
            <a:r>
              <a:rPr lang="en-US" sz="1750" b="0" i="0" u="none" strike="noStrike" baseline="30000" dirty="0">
                <a:solidFill>
                  <a:srgbClr val="000000"/>
                </a:solidFill>
                <a:effectLst/>
                <a:latin typeface="Calibri body"/>
                <a:ea typeface="Open Sans" panose="020B0606030504020204" pitchFamily="34" charset="0"/>
                <a:cs typeface="Open Sans" panose="020B0606030504020204" pitchFamily="34" charset="0"/>
              </a:rPr>
              <a:t> 3, 4, 5 </a:t>
            </a:r>
            <a:r>
              <a:rPr lang="en-US" sz="1750" b="0" i="0" dirty="0">
                <a:solidFill>
                  <a:srgbClr val="000000"/>
                </a:solidFill>
                <a:effectLst/>
                <a:latin typeface="Calibri body"/>
                <a:ea typeface="Open Sans" panose="020B0606030504020204" pitchFamily="34" charset="0"/>
                <a:cs typeface="Open Sans" panose="020B0606030504020204" pitchFamily="34" charset="0"/>
              </a:rPr>
              <a:t>The market for illicitly manufactured fentanyl continues to change, and it can be found in combination with “black market” cannabis, heroin, counterfeit pills, and cocaine. </a:t>
            </a:r>
            <a:r>
              <a:rPr lang="en-US" sz="1750" baseline="30000" dirty="0">
                <a:solidFill>
                  <a:srgbClr val="000000"/>
                </a:solidFill>
                <a:latin typeface="Calibri body"/>
                <a:ea typeface="Open Sans" panose="020B0606030504020204" pitchFamily="34" charset="0"/>
                <a:cs typeface="Open Sans" panose="020B0606030504020204" pitchFamily="34" charset="0"/>
              </a:rPr>
              <a:t>6</a:t>
            </a:r>
            <a:endParaRPr lang="en-US" sz="1750" dirty="0">
              <a:latin typeface="Calibri body"/>
              <a:ea typeface="Open Sans" panose="020B0606030504020204" pitchFamily="34" charset="0"/>
              <a:cs typeface="Open Sans" panose="020B0606030504020204" pitchFamily="34" charset="0"/>
            </a:endParaRPr>
          </a:p>
        </p:txBody>
      </p:sp>
      <p:pic>
        <p:nvPicPr>
          <p:cNvPr id="1026" name="Picture 2" descr="RISE IN OPIOID OVERDOSE DEATHS IN AMERICA:  A Multi-Layered Problem in Three Distinct Waves MORE THAN 564,000 PEOPLE DIED FR">
            <a:extLst>
              <a:ext uri="{FF2B5EF4-FFF2-40B4-BE49-F238E27FC236}">
                <a16:creationId xmlns:a16="http://schemas.microsoft.com/office/drawing/2014/main" xmlns="" id="{C08231FC-680B-3795-D06E-2A63FE7F4C19}"/>
              </a:ext>
            </a:extLst>
          </p:cNvPr>
          <p:cNvPicPr>
            <a:picLocks noGrp="1" noChangeAspect="1" noChangeArrowheads="1"/>
          </p:cNvPicPr>
          <p:nvPr>
            <p:ph sz="half" idx="2"/>
          </p:nvPr>
        </p:nvPicPr>
        <p:blipFill>
          <a:blip r:embed="rId2">
            <a:extLst>
              <a:ext uri="{28A0092B-C50C-407E-A947-70E740481C1C}">
                <a14:useLocalDpi xmlns:a14="http://schemas.microsoft.com/office/drawing/2010/main" val="0"/>
              </a:ext>
            </a:extLst>
          </a:blip>
          <a:srcRect/>
          <a:stretch>
            <a:fillRect/>
          </a:stretch>
        </p:blipFill>
        <p:spPr bwMode="auto">
          <a:xfrm>
            <a:off x="6172200" y="2073494"/>
            <a:ext cx="6019800" cy="33843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642640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F3C5F1D5-2DA0-AA22-04FF-25D97E9CE0F3}"/>
              </a:ext>
            </a:extLst>
          </p:cNvPr>
          <p:cNvSpPr>
            <a:spLocks noGrp="1"/>
          </p:cNvSpPr>
          <p:nvPr>
            <p:ph type="title"/>
          </p:nvPr>
        </p:nvSpPr>
        <p:spPr/>
        <p:txBody>
          <a:bodyPr/>
          <a:lstStyle/>
          <a:p>
            <a:r>
              <a:rPr lang="en-US" b="1" dirty="0">
                <a:latin typeface="Calibri (heading)"/>
              </a:rPr>
              <a:t>When did the “opiate crisis” begin in the USA?</a:t>
            </a:r>
          </a:p>
        </p:txBody>
      </p:sp>
      <p:sp>
        <p:nvSpPr>
          <p:cNvPr id="5" name="Content Placeholder 4">
            <a:extLst>
              <a:ext uri="{FF2B5EF4-FFF2-40B4-BE49-F238E27FC236}">
                <a16:creationId xmlns:a16="http://schemas.microsoft.com/office/drawing/2014/main" xmlns="" id="{8BD2873C-B7A2-DA39-6641-3F17AB0D8FCE}"/>
              </a:ext>
            </a:extLst>
          </p:cNvPr>
          <p:cNvSpPr>
            <a:spLocks noGrp="1"/>
          </p:cNvSpPr>
          <p:nvPr>
            <p:ph idx="1"/>
          </p:nvPr>
        </p:nvSpPr>
        <p:spPr/>
        <p:txBody>
          <a:bodyPr>
            <a:noAutofit/>
          </a:bodyPr>
          <a:lstStyle/>
          <a:p>
            <a:pPr algn="l">
              <a:buFont typeface="+mj-lt"/>
              <a:buAutoNum type="arabicPeriod"/>
            </a:pPr>
            <a:r>
              <a:rPr lang="en-US" sz="1500" b="0" i="0" dirty="0">
                <a:solidFill>
                  <a:srgbClr val="000000"/>
                </a:solidFill>
                <a:effectLst/>
                <a:latin typeface="Calibri body"/>
                <a:cs typeface="Arial" panose="020B0604020202020204" pitchFamily="34" charset="0"/>
              </a:rPr>
              <a:t>Centers for Disease Control and Prevention (CDC). </a:t>
            </a:r>
            <a:r>
              <a:rPr lang="en-US" sz="1500" b="0" i="0" u="sng" dirty="0">
                <a:solidFill>
                  <a:srgbClr val="075290"/>
                </a:solidFill>
                <a:effectLst/>
                <a:latin typeface="Calibri body"/>
                <a:cs typeface="Arial" panose="020B0604020202020204" pitchFamily="34" charset="0"/>
                <a:hlinkClick r:id="rId2"/>
              </a:rPr>
              <a:t>Vital signs: overdoses of prescription opioid pain relievers—United States, 1999–2008.</a:t>
            </a:r>
            <a:r>
              <a:rPr lang="en-US" sz="1500" b="0" i="0" dirty="0">
                <a:solidFill>
                  <a:srgbClr val="000000"/>
                </a:solidFill>
                <a:effectLst/>
                <a:latin typeface="Calibri body"/>
                <a:cs typeface="Arial" panose="020B0604020202020204" pitchFamily="34" charset="0"/>
              </a:rPr>
              <a:t>MMWR </a:t>
            </a:r>
            <a:r>
              <a:rPr lang="en-US" sz="1500" b="0" i="0" dirty="0" err="1">
                <a:solidFill>
                  <a:srgbClr val="000000"/>
                </a:solidFill>
                <a:effectLst/>
                <a:latin typeface="Calibri body"/>
                <a:cs typeface="Arial" panose="020B0604020202020204" pitchFamily="34" charset="0"/>
              </a:rPr>
              <a:t>MorbMortal</a:t>
            </a:r>
            <a:r>
              <a:rPr lang="en-US" sz="1500" b="0" i="0" dirty="0">
                <a:solidFill>
                  <a:srgbClr val="000000"/>
                </a:solidFill>
                <a:effectLst/>
                <a:latin typeface="Calibri body"/>
                <a:cs typeface="Arial" panose="020B0604020202020204" pitchFamily="34" charset="0"/>
              </a:rPr>
              <a:t> </a:t>
            </a:r>
            <a:r>
              <a:rPr lang="en-US" sz="1500" b="0" i="0" dirty="0" err="1">
                <a:solidFill>
                  <a:srgbClr val="000000"/>
                </a:solidFill>
                <a:effectLst/>
                <a:latin typeface="Calibri body"/>
                <a:cs typeface="Arial" panose="020B0604020202020204" pitchFamily="34" charset="0"/>
              </a:rPr>
              <a:t>Wkly</a:t>
            </a:r>
            <a:r>
              <a:rPr lang="en-US" sz="1500" b="0" i="0" dirty="0">
                <a:solidFill>
                  <a:srgbClr val="000000"/>
                </a:solidFill>
                <a:effectLst/>
                <a:latin typeface="Calibri body"/>
                <a:cs typeface="Arial" panose="020B0604020202020204" pitchFamily="34" charset="0"/>
              </a:rPr>
              <a:t> Rep. 2011 Nov 4; 60(43):1487-1492.</a:t>
            </a:r>
          </a:p>
          <a:p>
            <a:pPr algn="l">
              <a:buFont typeface="+mj-lt"/>
              <a:buAutoNum type="arabicPeriod"/>
            </a:pPr>
            <a:r>
              <a:rPr lang="en-US" sz="1500" b="0" i="0" dirty="0">
                <a:solidFill>
                  <a:srgbClr val="000000"/>
                </a:solidFill>
                <a:effectLst/>
                <a:latin typeface="Calibri body"/>
                <a:cs typeface="Arial" panose="020B0604020202020204" pitchFamily="34" charset="0"/>
              </a:rPr>
              <a:t>Rudd RA, </a:t>
            </a:r>
            <a:r>
              <a:rPr lang="en-US" sz="1500" b="0" i="0" dirty="0" err="1">
                <a:solidFill>
                  <a:srgbClr val="000000"/>
                </a:solidFill>
                <a:effectLst/>
                <a:latin typeface="Calibri body"/>
                <a:cs typeface="Arial" panose="020B0604020202020204" pitchFamily="34" charset="0"/>
              </a:rPr>
              <a:t>Paulozzi</a:t>
            </a:r>
            <a:r>
              <a:rPr lang="en-US" sz="1500" b="0" i="0" dirty="0">
                <a:solidFill>
                  <a:srgbClr val="000000"/>
                </a:solidFill>
                <a:effectLst/>
                <a:latin typeface="Calibri body"/>
                <a:cs typeface="Arial" panose="020B0604020202020204" pitchFamily="34" charset="0"/>
              </a:rPr>
              <a:t> LJ, Bauer MJ, Burleson RW, Carlson RE, Dao D, Davis JW, Dudek J, Eichler BA, Fernandes JC, </a:t>
            </a:r>
            <a:r>
              <a:rPr lang="en-US" sz="1500" b="0" i="0" dirty="0" err="1">
                <a:solidFill>
                  <a:srgbClr val="000000"/>
                </a:solidFill>
                <a:effectLst/>
                <a:latin typeface="Calibri body"/>
                <a:cs typeface="Arial" panose="020B0604020202020204" pitchFamily="34" charset="0"/>
              </a:rPr>
              <a:t>Fondario</a:t>
            </a:r>
            <a:r>
              <a:rPr lang="en-US" sz="1500" b="0" i="0" dirty="0">
                <a:solidFill>
                  <a:srgbClr val="000000"/>
                </a:solidFill>
                <a:effectLst/>
                <a:latin typeface="Calibri body"/>
                <a:cs typeface="Arial" panose="020B0604020202020204" pitchFamily="34" charset="0"/>
              </a:rPr>
              <a:t> A. </a:t>
            </a:r>
            <a:r>
              <a:rPr lang="en-US" sz="1500" b="0" i="0" u="sng" dirty="0">
                <a:solidFill>
                  <a:srgbClr val="075290"/>
                </a:solidFill>
                <a:effectLst/>
                <a:latin typeface="Calibri body"/>
                <a:cs typeface="Arial" panose="020B0604020202020204" pitchFamily="34" charset="0"/>
                <a:hlinkClick r:id="rId3"/>
              </a:rPr>
              <a:t>Increases in heroin overdose deaths—28 states, 2010 to 2012.</a:t>
            </a:r>
            <a:r>
              <a:rPr lang="en-US" sz="1500" b="0" i="0" dirty="0">
                <a:solidFill>
                  <a:srgbClr val="000000"/>
                </a:solidFill>
                <a:effectLst/>
                <a:latin typeface="Calibri body"/>
                <a:cs typeface="Arial" panose="020B0604020202020204" pitchFamily="34" charset="0"/>
              </a:rPr>
              <a:t>MMWR </a:t>
            </a:r>
            <a:r>
              <a:rPr lang="en-US" sz="1500" b="0" i="0" dirty="0" err="1">
                <a:solidFill>
                  <a:srgbClr val="000000"/>
                </a:solidFill>
                <a:effectLst/>
                <a:latin typeface="Calibri body"/>
                <a:cs typeface="Arial" panose="020B0604020202020204" pitchFamily="34" charset="0"/>
              </a:rPr>
              <a:t>MorbMortal</a:t>
            </a:r>
            <a:r>
              <a:rPr lang="en-US" sz="1500" b="0" i="0" dirty="0">
                <a:solidFill>
                  <a:srgbClr val="000000"/>
                </a:solidFill>
                <a:effectLst/>
                <a:latin typeface="Calibri body"/>
                <a:cs typeface="Arial" panose="020B0604020202020204" pitchFamily="34" charset="0"/>
              </a:rPr>
              <a:t> </a:t>
            </a:r>
            <a:r>
              <a:rPr lang="en-US" sz="1500" b="0" i="0" dirty="0" err="1">
                <a:solidFill>
                  <a:srgbClr val="000000"/>
                </a:solidFill>
                <a:effectLst/>
                <a:latin typeface="Calibri body"/>
                <a:cs typeface="Arial" panose="020B0604020202020204" pitchFamily="34" charset="0"/>
              </a:rPr>
              <a:t>Wkly</a:t>
            </a:r>
            <a:r>
              <a:rPr lang="en-US" sz="1500" b="0" i="0" dirty="0">
                <a:solidFill>
                  <a:srgbClr val="000000"/>
                </a:solidFill>
                <a:effectLst/>
                <a:latin typeface="Calibri body"/>
                <a:cs typeface="Arial" panose="020B0604020202020204" pitchFamily="34" charset="0"/>
              </a:rPr>
              <a:t> Rep. 2014 Oct 3; 63(39):849.</a:t>
            </a:r>
          </a:p>
          <a:p>
            <a:pPr algn="l">
              <a:buFont typeface="+mj-lt"/>
              <a:buAutoNum type="arabicPeriod"/>
            </a:pPr>
            <a:r>
              <a:rPr lang="en-US" sz="1500" b="0" i="0" dirty="0">
                <a:solidFill>
                  <a:srgbClr val="000000"/>
                </a:solidFill>
                <a:effectLst/>
                <a:latin typeface="Calibri body"/>
                <a:cs typeface="Arial" panose="020B0604020202020204" pitchFamily="34" charset="0"/>
              </a:rPr>
              <a:t>Gladden RM, Martinez P, Seth P. </a:t>
            </a:r>
            <a:r>
              <a:rPr lang="en-US" sz="1500" b="0" i="0" u="sng" dirty="0">
                <a:solidFill>
                  <a:srgbClr val="075290"/>
                </a:solidFill>
                <a:effectLst/>
                <a:latin typeface="Calibri body"/>
                <a:cs typeface="Arial" panose="020B0604020202020204" pitchFamily="34" charset="0"/>
                <a:hlinkClick r:id="rId4"/>
              </a:rPr>
              <a:t>Fentanyl law enforcement submissions and increases in synthetic opioid-involved overdose deaths—27 states, 2013–2014.</a:t>
            </a:r>
            <a:r>
              <a:rPr lang="en-US" sz="1500" b="0" i="0" dirty="0">
                <a:solidFill>
                  <a:srgbClr val="000000"/>
                </a:solidFill>
                <a:effectLst/>
                <a:latin typeface="Calibri body"/>
                <a:cs typeface="Arial" panose="020B0604020202020204" pitchFamily="34" charset="0"/>
              </a:rPr>
              <a:t>MMWR </a:t>
            </a:r>
            <a:r>
              <a:rPr lang="en-US" sz="1500" b="0" i="0" dirty="0" err="1">
                <a:solidFill>
                  <a:srgbClr val="000000"/>
                </a:solidFill>
                <a:effectLst/>
                <a:latin typeface="Calibri body"/>
                <a:cs typeface="Arial" panose="020B0604020202020204" pitchFamily="34" charset="0"/>
              </a:rPr>
              <a:t>MorbMortal</a:t>
            </a:r>
            <a:r>
              <a:rPr lang="en-US" sz="1500" b="0" i="0" dirty="0">
                <a:solidFill>
                  <a:srgbClr val="000000"/>
                </a:solidFill>
                <a:effectLst/>
                <a:latin typeface="Calibri body"/>
                <a:cs typeface="Arial" panose="020B0604020202020204" pitchFamily="34" charset="0"/>
              </a:rPr>
              <a:t> </a:t>
            </a:r>
            <a:r>
              <a:rPr lang="en-US" sz="1500" b="0" i="0" dirty="0" err="1">
                <a:solidFill>
                  <a:srgbClr val="000000"/>
                </a:solidFill>
                <a:effectLst/>
                <a:latin typeface="Calibri body"/>
                <a:cs typeface="Arial" panose="020B0604020202020204" pitchFamily="34" charset="0"/>
              </a:rPr>
              <a:t>Wkly</a:t>
            </a:r>
            <a:r>
              <a:rPr lang="en-US" sz="1500" b="0" i="0" dirty="0">
                <a:solidFill>
                  <a:srgbClr val="000000"/>
                </a:solidFill>
                <a:effectLst/>
                <a:latin typeface="Calibri body"/>
                <a:cs typeface="Arial" panose="020B0604020202020204" pitchFamily="34" charset="0"/>
              </a:rPr>
              <a:t> Rep. 2016; 65:837–43.</a:t>
            </a:r>
          </a:p>
          <a:p>
            <a:pPr algn="l">
              <a:buFont typeface="+mj-lt"/>
              <a:buAutoNum type="arabicPeriod"/>
            </a:pPr>
            <a:r>
              <a:rPr lang="en-US" sz="1500" b="0" i="0" dirty="0">
                <a:solidFill>
                  <a:srgbClr val="000000"/>
                </a:solidFill>
                <a:effectLst/>
                <a:latin typeface="Calibri body"/>
                <a:cs typeface="Arial" panose="020B0604020202020204" pitchFamily="34" charset="0"/>
              </a:rPr>
              <a:t>O’Donnell JK, Gladden RM, Seth P. </a:t>
            </a:r>
            <a:r>
              <a:rPr lang="en-US" sz="1500" b="0" i="0" u="sng" dirty="0">
                <a:solidFill>
                  <a:srgbClr val="075290"/>
                </a:solidFill>
                <a:effectLst/>
                <a:latin typeface="Calibri body"/>
                <a:cs typeface="Arial" panose="020B0604020202020204" pitchFamily="34" charset="0"/>
                <a:hlinkClick r:id="rId5"/>
              </a:rPr>
              <a:t>Trends in deaths involving heroin and synthetic opioids excluding methadone, and law enforcement drug product reports, by census region—United States, 2006–2015.</a:t>
            </a:r>
            <a:r>
              <a:rPr lang="en-US" sz="1500" b="0" i="0" dirty="0">
                <a:solidFill>
                  <a:srgbClr val="000000"/>
                </a:solidFill>
                <a:effectLst/>
                <a:latin typeface="Calibri body"/>
                <a:cs typeface="Arial" panose="020B0604020202020204" pitchFamily="34" charset="0"/>
              </a:rPr>
              <a:t>MMWR </a:t>
            </a:r>
            <a:r>
              <a:rPr lang="en-US" sz="1500" b="0" i="0" dirty="0" err="1">
                <a:solidFill>
                  <a:srgbClr val="000000"/>
                </a:solidFill>
                <a:effectLst/>
                <a:latin typeface="Calibri body"/>
                <a:cs typeface="Arial" panose="020B0604020202020204" pitchFamily="34" charset="0"/>
              </a:rPr>
              <a:t>MorbMortal</a:t>
            </a:r>
            <a:r>
              <a:rPr lang="en-US" sz="1500" b="0" i="0" dirty="0">
                <a:solidFill>
                  <a:srgbClr val="000000"/>
                </a:solidFill>
                <a:effectLst/>
                <a:latin typeface="Calibri body"/>
                <a:cs typeface="Arial" panose="020B0604020202020204" pitchFamily="34" charset="0"/>
              </a:rPr>
              <a:t> </a:t>
            </a:r>
            <a:r>
              <a:rPr lang="en-US" sz="1500" b="0" i="0" dirty="0" err="1">
                <a:solidFill>
                  <a:srgbClr val="000000"/>
                </a:solidFill>
                <a:effectLst/>
                <a:latin typeface="Calibri body"/>
                <a:cs typeface="Arial" panose="020B0604020202020204" pitchFamily="34" charset="0"/>
              </a:rPr>
              <a:t>Wkly</a:t>
            </a:r>
            <a:r>
              <a:rPr lang="en-US" sz="1500" b="0" i="0" dirty="0">
                <a:solidFill>
                  <a:srgbClr val="000000"/>
                </a:solidFill>
                <a:effectLst/>
                <a:latin typeface="Calibri body"/>
                <a:cs typeface="Arial" panose="020B0604020202020204" pitchFamily="34" charset="0"/>
              </a:rPr>
              <a:t> Rep. 2017; 66:897–903.</a:t>
            </a:r>
          </a:p>
          <a:p>
            <a:pPr algn="l">
              <a:buFont typeface="+mj-lt"/>
              <a:buAutoNum type="arabicPeriod"/>
            </a:pPr>
            <a:r>
              <a:rPr lang="en-US" sz="1500" b="0" i="0" dirty="0">
                <a:solidFill>
                  <a:srgbClr val="000000"/>
                </a:solidFill>
                <a:effectLst/>
                <a:latin typeface="Calibri body"/>
                <a:cs typeface="Arial" panose="020B0604020202020204" pitchFamily="34" charset="0"/>
              </a:rPr>
              <a:t>O’Donnell JK, Halpin J, Mattson CL, Goldberger BA, Gladden RM. </a:t>
            </a:r>
            <a:r>
              <a:rPr lang="en-US" sz="1500" b="0" i="0" u="sng" dirty="0">
                <a:solidFill>
                  <a:srgbClr val="075290"/>
                </a:solidFill>
                <a:effectLst/>
                <a:latin typeface="Calibri body"/>
                <a:cs typeface="Arial" panose="020B0604020202020204" pitchFamily="34" charset="0"/>
                <a:hlinkClick r:id="rId6"/>
              </a:rPr>
              <a:t>Deaths involving fentanyl, fentanyl analogs, and U-47700—10 states, July–December 2016.</a:t>
            </a:r>
            <a:r>
              <a:rPr lang="en-US" sz="1500" b="0" i="0" dirty="0">
                <a:solidFill>
                  <a:srgbClr val="000000"/>
                </a:solidFill>
                <a:effectLst/>
                <a:latin typeface="Calibri body"/>
                <a:cs typeface="Arial" panose="020B0604020202020204" pitchFamily="34" charset="0"/>
              </a:rPr>
              <a:t>MMWR </a:t>
            </a:r>
            <a:r>
              <a:rPr lang="en-US" sz="1500" b="0" i="0" dirty="0" err="1">
                <a:solidFill>
                  <a:srgbClr val="000000"/>
                </a:solidFill>
                <a:effectLst/>
                <a:latin typeface="Calibri body"/>
                <a:cs typeface="Arial" panose="020B0604020202020204" pitchFamily="34" charset="0"/>
              </a:rPr>
              <a:t>Morb</a:t>
            </a:r>
            <a:r>
              <a:rPr lang="en-US" sz="1500" b="0" i="0" dirty="0">
                <a:solidFill>
                  <a:srgbClr val="000000"/>
                </a:solidFill>
                <a:effectLst/>
                <a:latin typeface="Calibri body"/>
                <a:cs typeface="Arial" panose="020B0604020202020204" pitchFamily="34" charset="0"/>
              </a:rPr>
              <a:t> Mortal </a:t>
            </a:r>
            <a:r>
              <a:rPr lang="en-US" sz="1500" b="0" i="0" dirty="0" err="1">
                <a:solidFill>
                  <a:srgbClr val="000000"/>
                </a:solidFill>
                <a:effectLst/>
                <a:latin typeface="Calibri body"/>
                <a:cs typeface="Arial" panose="020B0604020202020204" pitchFamily="34" charset="0"/>
              </a:rPr>
              <a:t>Wkly</a:t>
            </a:r>
            <a:r>
              <a:rPr lang="en-US" sz="1500" b="0" i="0" dirty="0">
                <a:solidFill>
                  <a:srgbClr val="000000"/>
                </a:solidFill>
                <a:effectLst/>
                <a:latin typeface="Calibri body"/>
                <a:cs typeface="Arial" panose="020B0604020202020204" pitchFamily="34" charset="0"/>
              </a:rPr>
              <a:t> Rep. 2017; 66:1197–202.</a:t>
            </a:r>
          </a:p>
          <a:p>
            <a:pPr algn="l">
              <a:buFont typeface="+mj-lt"/>
              <a:buAutoNum type="arabicPeriod"/>
            </a:pPr>
            <a:r>
              <a:rPr lang="en-US" sz="1500" b="0" i="0" dirty="0">
                <a:solidFill>
                  <a:srgbClr val="000000"/>
                </a:solidFill>
                <a:effectLst/>
                <a:latin typeface="Calibri body"/>
                <a:cs typeface="Arial" panose="020B0604020202020204" pitchFamily="34" charset="0"/>
              </a:rPr>
              <a:t>Drug Enforcement Administration. 2019 National Drug Threat Assessment. Drug Enforcement Administration Strategic Intelligence Section, U.S. Department of Justice. Published December 2019. Accessed March 17, 2020 from </a:t>
            </a:r>
            <a:r>
              <a:rPr lang="en-US" sz="1500" b="0" i="0" u="sng" dirty="0">
                <a:solidFill>
                  <a:srgbClr val="075290"/>
                </a:solidFill>
                <a:effectLst/>
                <a:latin typeface="Calibri body"/>
                <a:cs typeface="Arial" panose="020B0604020202020204" pitchFamily="34" charset="0"/>
                <a:hlinkClick r:id="rId7"/>
              </a:rPr>
              <a:t>https://www.dea.gov/sites/default/files/2020-01/2019-NDTA-final-01-14-2020_Low_Web-DIR-007-20_2019.pdf</a:t>
            </a:r>
            <a:endParaRPr lang="en-US" sz="1500" b="0" i="0" dirty="0">
              <a:solidFill>
                <a:srgbClr val="000000"/>
              </a:solidFill>
              <a:effectLst/>
              <a:latin typeface="Calibri body"/>
              <a:cs typeface="Arial" panose="020B0604020202020204" pitchFamily="34" charset="0"/>
            </a:endParaRPr>
          </a:p>
        </p:txBody>
      </p:sp>
    </p:spTree>
    <p:extLst>
      <p:ext uri="{BB962C8B-B14F-4D97-AF65-F5344CB8AC3E}">
        <p14:creationId xmlns:p14="http://schemas.microsoft.com/office/powerpoint/2010/main" val="14001966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37D0F11-F76F-2EDC-3BE2-D69295AF009E}"/>
              </a:ext>
            </a:extLst>
          </p:cNvPr>
          <p:cNvSpPr>
            <a:spLocks noGrp="1"/>
          </p:cNvSpPr>
          <p:nvPr>
            <p:ph type="title"/>
          </p:nvPr>
        </p:nvSpPr>
        <p:spPr/>
        <p:txBody>
          <a:bodyPr/>
          <a:lstStyle/>
          <a:p>
            <a:r>
              <a:rPr lang="en-US" b="1" dirty="0">
                <a:latin typeface="Calibri (heading)"/>
              </a:rPr>
              <a:t>How many of you have the following?</a:t>
            </a:r>
          </a:p>
        </p:txBody>
      </p:sp>
      <p:sp>
        <p:nvSpPr>
          <p:cNvPr id="3" name="Content Placeholder 2">
            <a:extLst>
              <a:ext uri="{FF2B5EF4-FFF2-40B4-BE49-F238E27FC236}">
                <a16:creationId xmlns:a16="http://schemas.microsoft.com/office/drawing/2014/main" xmlns="" id="{0459D8D2-041E-E34C-5E90-3E7809B5B83C}"/>
              </a:ext>
            </a:extLst>
          </p:cNvPr>
          <p:cNvSpPr>
            <a:spLocks noGrp="1"/>
          </p:cNvSpPr>
          <p:nvPr>
            <p:ph idx="1"/>
          </p:nvPr>
        </p:nvSpPr>
        <p:spPr/>
        <p:txBody>
          <a:bodyPr numCol="2">
            <a:noAutofit/>
          </a:bodyPr>
          <a:lstStyle/>
          <a:p>
            <a:r>
              <a:rPr lang="en-US" sz="2600" dirty="0">
                <a:solidFill>
                  <a:srgbClr val="7030A0"/>
                </a:solidFill>
              </a:rPr>
              <a:t>Migraine Headaches </a:t>
            </a:r>
          </a:p>
          <a:p>
            <a:r>
              <a:rPr lang="en-US" sz="2600" dirty="0">
                <a:solidFill>
                  <a:srgbClr val="7030A0"/>
                </a:solidFill>
              </a:rPr>
              <a:t>Seizures </a:t>
            </a:r>
          </a:p>
          <a:p>
            <a:r>
              <a:rPr lang="en-US" sz="2600" dirty="0">
                <a:solidFill>
                  <a:srgbClr val="7030A0"/>
                </a:solidFill>
              </a:rPr>
              <a:t>PTSD</a:t>
            </a:r>
          </a:p>
          <a:p>
            <a:r>
              <a:rPr lang="en-US" sz="2600" dirty="0">
                <a:solidFill>
                  <a:srgbClr val="7030A0"/>
                </a:solidFill>
              </a:rPr>
              <a:t>General Anxiety Disorder with panic attacks</a:t>
            </a:r>
          </a:p>
          <a:p>
            <a:r>
              <a:rPr lang="en-US" sz="2600" dirty="0">
                <a:solidFill>
                  <a:srgbClr val="7030A0"/>
                </a:solidFill>
              </a:rPr>
              <a:t>Major Depressive Disorder, moderate and recurrent</a:t>
            </a:r>
          </a:p>
          <a:p>
            <a:r>
              <a:rPr lang="en-US" sz="2600" dirty="0">
                <a:solidFill>
                  <a:srgbClr val="7030A0"/>
                </a:solidFill>
              </a:rPr>
              <a:t>Attention Deficit Disorder (ADD)</a:t>
            </a:r>
          </a:p>
          <a:p>
            <a:r>
              <a:rPr lang="en-US" sz="2600" dirty="0">
                <a:solidFill>
                  <a:srgbClr val="7030A0"/>
                </a:solidFill>
              </a:rPr>
              <a:t>Fibromyalgia</a:t>
            </a:r>
          </a:p>
          <a:p>
            <a:r>
              <a:rPr lang="en-US" sz="2600" dirty="0">
                <a:solidFill>
                  <a:srgbClr val="7030A0"/>
                </a:solidFill>
              </a:rPr>
              <a:t>Hypothyroidism</a:t>
            </a:r>
          </a:p>
          <a:p>
            <a:r>
              <a:rPr lang="en-US" sz="2600" dirty="0">
                <a:solidFill>
                  <a:srgbClr val="7030A0"/>
                </a:solidFill>
              </a:rPr>
              <a:t>Lower Extremity Edema (swelling)</a:t>
            </a:r>
          </a:p>
          <a:p>
            <a:r>
              <a:rPr lang="en-US" sz="2600" dirty="0">
                <a:solidFill>
                  <a:srgbClr val="7030A0"/>
                </a:solidFill>
              </a:rPr>
              <a:t>Hot Flashes</a:t>
            </a:r>
          </a:p>
          <a:p>
            <a:r>
              <a:rPr lang="en-US" sz="2600" dirty="0">
                <a:solidFill>
                  <a:srgbClr val="7030A0"/>
                </a:solidFill>
              </a:rPr>
              <a:t>Cigarette Smoker (1 pack per day)</a:t>
            </a:r>
          </a:p>
          <a:p>
            <a:r>
              <a:rPr lang="en-US" sz="2600" dirty="0">
                <a:solidFill>
                  <a:srgbClr val="7030A0"/>
                </a:solidFill>
              </a:rPr>
              <a:t>Overweight</a:t>
            </a:r>
          </a:p>
        </p:txBody>
      </p:sp>
    </p:spTree>
    <p:extLst>
      <p:ext uri="{BB962C8B-B14F-4D97-AF65-F5344CB8AC3E}">
        <p14:creationId xmlns:p14="http://schemas.microsoft.com/office/powerpoint/2010/main" val="24294738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43000" y="1677148"/>
            <a:ext cx="9872871" cy="4911805"/>
          </a:xfrm>
        </p:spPr>
        <p:txBody>
          <a:bodyPr numCol="2">
            <a:noAutofit/>
          </a:bodyPr>
          <a:lstStyle/>
          <a:p>
            <a:r>
              <a:rPr lang="en-US" sz="1900" dirty="0">
                <a:solidFill>
                  <a:srgbClr val="7030A0"/>
                </a:solidFill>
              </a:rPr>
              <a:t>Oxycodone-Acetaminophen (Percocet) 7.5 mg/325 mg—One tablet 3x/day</a:t>
            </a:r>
          </a:p>
          <a:p>
            <a:r>
              <a:rPr lang="en-US" sz="1900" dirty="0">
                <a:solidFill>
                  <a:srgbClr val="7030A0"/>
                </a:solidFill>
              </a:rPr>
              <a:t>Oxycodone (Oxycontin XR) 30 mg—One tablet 2x/day</a:t>
            </a:r>
          </a:p>
          <a:p>
            <a:r>
              <a:rPr lang="en-US" sz="1900" dirty="0">
                <a:solidFill>
                  <a:srgbClr val="7030A0"/>
                </a:solidFill>
              </a:rPr>
              <a:t>Topiramate (Topamax ) 10 mg—Two tablets 2x/day</a:t>
            </a:r>
          </a:p>
          <a:p>
            <a:r>
              <a:rPr lang="en-US" sz="1900" dirty="0">
                <a:solidFill>
                  <a:srgbClr val="7030A0"/>
                </a:solidFill>
              </a:rPr>
              <a:t>Cyclobenzaprine (Flexeril) 10 mg—One tablet 3x/day</a:t>
            </a:r>
          </a:p>
          <a:p>
            <a:r>
              <a:rPr lang="en-US" sz="1900" dirty="0">
                <a:solidFill>
                  <a:srgbClr val="7030A0"/>
                </a:solidFill>
              </a:rPr>
              <a:t>Ondansetron (Zofran) 4 mg—Two tablets every 2-4 hours</a:t>
            </a:r>
          </a:p>
          <a:p>
            <a:r>
              <a:rPr lang="en-US" sz="1900" dirty="0">
                <a:solidFill>
                  <a:srgbClr val="7030A0"/>
                </a:solidFill>
              </a:rPr>
              <a:t>Linaclotide (Linzess) 72 mcg—One tablet 2x/day</a:t>
            </a:r>
          </a:p>
          <a:p>
            <a:r>
              <a:rPr lang="en-US" sz="1900" dirty="0">
                <a:solidFill>
                  <a:srgbClr val="7030A0"/>
                </a:solidFill>
              </a:rPr>
              <a:t>Levothyroxine (Synthroid) 100 mcg—One tablet every morning</a:t>
            </a:r>
          </a:p>
          <a:p>
            <a:r>
              <a:rPr lang="en-US" sz="1900" dirty="0">
                <a:solidFill>
                  <a:srgbClr val="7030A0"/>
                </a:solidFill>
              </a:rPr>
              <a:t>Dexmethylphenidate (Focalin &amp; Focalin XR) 10 mg &amp; 20 mg—One capsule each 2x/day</a:t>
            </a:r>
          </a:p>
          <a:p>
            <a:r>
              <a:rPr lang="en-US" sz="1900" dirty="0">
                <a:solidFill>
                  <a:srgbClr val="7030A0"/>
                </a:solidFill>
              </a:rPr>
              <a:t>Lamotrigine (Lamictal) 200 mg—One tablet daily</a:t>
            </a:r>
          </a:p>
          <a:p>
            <a:r>
              <a:rPr lang="en-US" sz="1900" dirty="0">
                <a:solidFill>
                  <a:srgbClr val="7030A0"/>
                </a:solidFill>
              </a:rPr>
              <a:t>Clonazepam (Klonopin) 1 mg—One tablet 2x/day</a:t>
            </a:r>
          </a:p>
          <a:p>
            <a:r>
              <a:rPr lang="en-US" sz="1900" dirty="0">
                <a:solidFill>
                  <a:srgbClr val="7030A0"/>
                </a:solidFill>
              </a:rPr>
              <a:t>Aripiprazole (Abilify) 15 mg—One tablet daily</a:t>
            </a:r>
          </a:p>
          <a:p>
            <a:r>
              <a:rPr lang="en-US" sz="1900" dirty="0">
                <a:solidFill>
                  <a:srgbClr val="7030A0"/>
                </a:solidFill>
              </a:rPr>
              <a:t>Furosemide (Lasix) 20 mg—One tablet daily</a:t>
            </a:r>
          </a:p>
          <a:p>
            <a:r>
              <a:rPr lang="en-US" sz="1900" dirty="0">
                <a:solidFill>
                  <a:srgbClr val="7030A0"/>
                </a:solidFill>
              </a:rPr>
              <a:t>Conjugated estrogens /medroxyprogesterone acetate (Premphase) 0.625mg/ 5mg –One tablet daily</a:t>
            </a:r>
          </a:p>
          <a:p>
            <a:r>
              <a:rPr lang="en-US" sz="1900" dirty="0">
                <a:solidFill>
                  <a:srgbClr val="7030A0"/>
                </a:solidFill>
              </a:rPr>
              <a:t>Paroxetine (Paxil) 20 mg—One tablet daily</a:t>
            </a:r>
          </a:p>
        </p:txBody>
      </p:sp>
      <p:sp>
        <p:nvSpPr>
          <p:cNvPr id="2" name="Title 1"/>
          <p:cNvSpPr>
            <a:spLocks noGrp="1"/>
          </p:cNvSpPr>
          <p:nvPr>
            <p:ph type="title"/>
          </p:nvPr>
        </p:nvSpPr>
        <p:spPr/>
        <p:txBody>
          <a:bodyPr/>
          <a:lstStyle/>
          <a:p>
            <a:r>
              <a:rPr lang="en-US" b="1" dirty="0">
                <a:latin typeface="Calibri (heading)"/>
              </a:rPr>
              <a:t>And using ALL of these medications?</a:t>
            </a:r>
          </a:p>
        </p:txBody>
      </p:sp>
      <p:sp>
        <p:nvSpPr>
          <p:cNvPr id="4" name="Slide Number Placeholder 3"/>
          <p:cNvSpPr>
            <a:spLocks noGrp="1"/>
          </p:cNvSpPr>
          <p:nvPr>
            <p:ph type="sldNum" sz="quarter" idx="12"/>
          </p:nvPr>
        </p:nvSpPr>
        <p:spPr/>
        <p:txBody>
          <a:bodyPr/>
          <a:lstStyle/>
          <a:p>
            <a:fld id="{38A07657-927B-4B76-9E94-587CF2335FEA}" type="slidenum">
              <a:rPr lang="en-US" smtClean="0"/>
              <a:t>8</a:t>
            </a:fld>
            <a:endParaRPr lang="en-US"/>
          </a:p>
        </p:txBody>
      </p:sp>
      <p:pic>
        <p:nvPicPr>
          <p:cNvPr id="26628" name="Picture 4" descr="Related image"/>
          <p:cNvPicPr>
            <a:picLocks noChangeAspect="1" noChangeArrowheads="1"/>
          </p:cNvPicPr>
          <p:nvPr/>
        </p:nvPicPr>
        <p:blipFill>
          <a:blip r:embed="rId2" cstate="print"/>
          <a:srcRect/>
          <a:stretch>
            <a:fillRect/>
          </a:stretch>
        </p:blipFill>
        <p:spPr bwMode="auto">
          <a:xfrm flipH="1">
            <a:off x="9748247" y="269047"/>
            <a:ext cx="2174812" cy="149098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dirty="0">
                <a:latin typeface="Calibri (heading)"/>
              </a:rPr>
              <a:t>How many pills per day is that?</a:t>
            </a:r>
          </a:p>
        </p:txBody>
      </p:sp>
      <p:sp>
        <p:nvSpPr>
          <p:cNvPr id="5" name="Slide Number Placeholder 4"/>
          <p:cNvSpPr>
            <a:spLocks noGrp="1"/>
          </p:cNvSpPr>
          <p:nvPr>
            <p:ph type="sldNum" sz="quarter" idx="12"/>
          </p:nvPr>
        </p:nvSpPr>
        <p:spPr/>
        <p:txBody>
          <a:bodyPr/>
          <a:lstStyle/>
          <a:p>
            <a:fld id="{38A07657-927B-4B76-9E94-587CF2335FEA}" type="slidenum">
              <a:rPr lang="en-US" smtClean="0"/>
              <a:t>9</a:t>
            </a:fld>
            <a:endParaRPr lang="en-US"/>
          </a:p>
        </p:txBody>
      </p:sp>
      <p:pic>
        <p:nvPicPr>
          <p:cNvPr id="8" name="Picture 4" descr="Related image">
            <a:extLst>
              <a:ext uri="{FF2B5EF4-FFF2-40B4-BE49-F238E27FC236}">
                <a16:creationId xmlns:a16="http://schemas.microsoft.com/office/drawing/2014/main" xmlns="" id="{7A15F950-870F-DECB-09E1-8222D4A99527}"/>
              </a:ext>
            </a:extLst>
          </p:cNvPr>
          <p:cNvPicPr>
            <a:picLocks noGrp="1" noChangeAspect="1" noChangeArrowheads="1"/>
          </p:cNvPicPr>
          <p:nvPr>
            <p:ph idx="1"/>
          </p:nvPr>
        </p:nvPicPr>
        <p:blipFill>
          <a:blip r:embed="rId2" cstate="print"/>
          <a:srcRect/>
          <a:stretch>
            <a:fillRect/>
          </a:stretch>
        </p:blipFill>
        <p:spPr bwMode="auto">
          <a:xfrm flipH="1">
            <a:off x="4231481" y="2809875"/>
            <a:ext cx="3695700" cy="2533650"/>
          </a:xfrm>
          <a:prstGeom prst="rect">
            <a:avLst/>
          </a:prstGeom>
          <a:noFill/>
        </p:spPr>
      </p:pic>
    </p:spTree>
  </p:cSld>
  <p:clrMapOvr>
    <a:masterClrMapping/>
  </p:clrMapOvr>
</p:sld>
</file>

<file path=ppt/theme/theme1.xml><?xml version="1.0" encoding="utf-8"?>
<a:theme xmlns:a="http://schemas.openxmlformats.org/drawingml/2006/main" name="Basis">
  <a:themeElements>
    <a:clrScheme name="Basis">
      <a:dk1>
        <a:srgbClr val="000000"/>
      </a:dk1>
      <a:lt1>
        <a:srgbClr val="FFFFFF"/>
      </a:lt1>
      <a:dk2>
        <a:srgbClr val="565349"/>
      </a:dk2>
      <a:lt2>
        <a:srgbClr val="DDDDDD"/>
      </a:lt2>
      <a:accent1>
        <a:srgbClr val="A6B727"/>
      </a:accent1>
      <a:accent2>
        <a:srgbClr val="DF5327"/>
      </a:accent2>
      <a:accent3>
        <a:srgbClr val="FE9E00"/>
      </a:accent3>
      <a:accent4>
        <a:srgbClr val="418AB3"/>
      </a:accent4>
      <a:accent5>
        <a:srgbClr val="D7D447"/>
      </a:accent5>
      <a:accent6>
        <a:srgbClr val="818183"/>
      </a:accent6>
      <a:hlink>
        <a:srgbClr val="F59E00"/>
      </a:hlink>
      <a:folHlink>
        <a:srgbClr val="B2B2B2"/>
      </a:folHlink>
    </a:clrScheme>
    <a:fontScheme name="Basis">
      <a:maj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Basis">
      <a:fillStyleLst>
        <a:solidFill>
          <a:schemeClr val="phClr"/>
        </a:solidFill>
        <a:solidFill>
          <a:schemeClr val="phClr">
            <a:tint val="55000"/>
            <a:satMod val="130000"/>
          </a:schemeClr>
        </a:solidFill>
        <a:gradFill rotWithShape="1">
          <a:gsLst>
            <a:gs pos="0">
              <a:schemeClr val="phClr"/>
            </a:gs>
            <a:gs pos="90000">
              <a:schemeClr val="phClr">
                <a:shade val="100000"/>
                <a:satMod val="105000"/>
              </a:schemeClr>
            </a:gs>
            <a:gs pos="100000">
              <a:schemeClr val="phClr">
                <a:shade val="80000"/>
                <a:satMod val="120000"/>
              </a:schemeClr>
            </a:gs>
          </a:gsLst>
          <a:path path="circle">
            <a:fillToRect l="100000" t="100000" r="100000" b="100000"/>
          </a:path>
        </a:gradFill>
      </a:fillStyleLst>
      <a:lnStyleLst>
        <a:ln w="10000"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38100" dist="25400" dir="5400000" rotWithShape="0">
              <a:srgbClr val="000000">
                <a:alpha val="45000"/>
              </a:srgbClr>
            </a:outerShdw>
          </a:effectLst>
          <a:scene3d>
            <a:camera prst="orthographicFront">
              <a:rot lat="0" lon="0" rev="0"/>
            </a:camera>
            <a:lightRig rig="brightRoom" dir="t"/>
          </a:scene3d>
          <a:sp3d extrusionH="12700" contourW="25400" prstMaterial="flat">
            <a:bevelT w="63500" h="152400" prst="angle"/>
            <a:contourClr>
              <a:schemeClr val="phClr">
                <a:shade val="27000"/>
                <a:satMod val="120000"/>
              </a:schemeClr>
            </a:contourClr>
          </a:sp3d>
        </a:effectStyle>
      </a:effectStyleLst>
      <a:bgFillStyleLst>
        <a:solidFill>
          <a:schemeClr val="phClr"/>
        </a:solidFill>
        <a:solidFill>
          <a:schemeClr val="phClr">
            <a:tint val="95000"/>
            <a:shade val="95000"/>
            <a:satMod val="140000"/>
          </a:schemeClr>
        </a:solidFill>
        <a:solidFill>
          <a:schemeClr val="phClr">
            <a:tint val="90000"/>
            <a:shade val="85000"/>
            <a:satMod val="160000"/>
            <a:lumMod val="110000"/>
          </a:schemeClr>
        </a:solidFill>
      </a:bgFillStyleLst>
    </a:fmtScheme>
  </a:themeElements>
  <a:objectDefaults/>
  <a:extraClrSchemeLst/>
  <a:extLst>
    <a:ext uri="{05A4C25C-085E-4340-85A3-A5531E510DB2}">
      <thm15:themeFamily xmlns:thm15="http://schemas.microsoft.com/office/thememl/2012/main" xmlns="" name="Basis" id="{5665723A-49BA-4B57-8411-A56F8F207965}" vid="{90E45F77-AEFC-46EF-A7C1-5B338C297B02}"/>
    </a:ext>
  </a:extLst>
</a:theme>
</file>

<file path=docProps/app.xml><?xml version="1.0" encoding="utf-8"?>
<Properties xmlns="http://schemas.openxmlformats.org/officeDocument/2006/extended-properties" xmlns:vt="http://schemas.openxmlformats.org/officeDocument/2006/docPropsVTypes">
  <Template>TM03457444[[fn=Basis]]</Template>
  <TotalTime>2971</TotalTime>
  <Words>2273</Words>
  <Application>Microsoft Office PowerPoint</Application>
  <PresentationFormat>Custom</PresentationFormat>
  <Paragraphs>174</Paragraphs>
  <Slides>24</Slides>
  <Notes>0</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Basis</vt:lpstr>
      <vt:lpstr>Can cannabis alleviate the opiate crisis?</vt:lpstr>
      <vt:lpstr>    Meet  Dr. Rosado</vt:lpstr>
      <vt:lpstr>Dr. Rosado's Cannabis Experience</vt:lpstr>
      <vt:lpstr>When did the “opiate crisis” begin in the USA?</vt:lpstr>
      <vt:lpstr>When did the “opiate crisis” begin in the USA?</vt:lpstr>
      <vt:lpstr>When did the “opiate crisis” begin in the USA?</vt:lpstr>
      <vt:lpstr>How many of you have the following?</vt:lpstr>
      <vt:lpstr>And using ALL of these medications?</vt:lpstr>
      <vt:lpstr>How many pills per day is that?</vt:lpstr>
      <vt:lpstr>How many pills per day is that?</vt:lpstr>
      <vt:lpstr>An answered call for aid? Cannabinoid clinical framework for the opioid epidemic</vt:lpstr>
      <vt:lpstr>Can cannabinoids alleviate the opioid crisis? Evidence for the utility of cannabinoids</vt:lpstr>
      <vt:lpstr>Can cannabinoids alleviate the opioid crisis? Evidence for the utility of cannabinoids</vt:lpstr>
      <vt:lpstr>The Role of Cannabis Legalization in the Opioid Crisis1</vt:lpstr>
      <vt:lpstr>Medical cannabis legalization and opioid prescriptions: evidence on US Medicaid enrollees during 1993-2014</vt:lpstr>
      <vt:lpstr>Do medical marijuana laws reduce addictions and deaths related to pain killers?</vt:lpstr>
      <vt:lpstr>Substitution of marijuana for opioids in a national survey of US adults</vt:lpstr>
      <vt:lpstr>Impact of Medical Marijuana Legalization on Opioid Use, Chronic Opioid Use, and High-risk Opioid Use</vt:lpstr>
      <vt:lpstr>Medical Cannabis for Chronic Nonmalignant Pain Management</vt:lpstr>
      <vt:lpstr>Pills Per Day Comparison</vt:lpstr>
      <vt:lpstr>On Oct. 29, 2020</vt:lpstr>
      <vt:lpstr>Patient Speaks</vt:lpstr>
      <vt:lpstr>Final Word</vt:lpstr>
      <vt:lpstr>Questions?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cannabis positively affect the opiate crisis in the USA?</dc:title>
  <dc:creator>Joseph Rosado</dc:creator>
  <cp:lastModifiedBy>Microsoft</cp:lastModifiedBy>
  <cp:revision>9</cp:revision>
  <dcterms:created xsi:type="dcterms:W3CDTF">2023-08-28T14:27:50Z</dcterms:created>
  <dcterms:modified xsi:type="dcterms:W3CDTF">2023-10-29T19:16:43Z</dcterms:modified>
</cp:coreProperties>
</file>