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829" r:id="rId2"/>
    <p:sldId id="2807" r:id="rId3"/>
    <p:sldId id="2830" r:id="rId4"/>
    <p:sldId id="2748" r:id="rId5"/>
    <p:sldId id="2726" r:id="rId6"/>
    <p:sldId id="2736" r:id="rId7"/>
    <p:sldId id="2737" r:id="rId8"/>
    <p:sldId id="2782" r:id="rId9"/>
    <p:sldId id="2783" r:id="rId10"/>
    <p:sldId id="2784" r:id="rId11"/>
    <p:sldId id="2814" r:id="rId12"/>
    <p:sldId id="2816" r:id="rId13"/>
    <p:sldId id="2738" r:id="rId14"/>
    <p:sldId id="2734" r:id="rId15"/>
    <p:sldId id="275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46" d="100"/>
          <a:sy n="46" d="100"/>
        </p:scale>
        <p:origin x="142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Users\edwood\Documents\Ed\Ed\Drugged%20Driving\US%20and%20CO%20fatalities%20and%20BVMT.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Users\edwood\Documents\Ed\Ed\Drugged%20Driving\Sept%2025%20Symposium%20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58E-CE45-85F7-7FF9B0112DBA}"/>
              </c:ext>
            </c:extLst>
          </c:dPt>
          <c:dPt>
            <c:idx val="1"/>
            <c:bubble3D val="0"/>
            <c:explosion val="10"/>
            <c:spPr>
              <a:solidFill>
                <a:schemeClr val="accent2"/>
              </a:solidFill>
              <a:ln w="19050">
                <a:solidFill>
                  <a:schemeClr val="lt1"/>
                </a:solidFill>
              </a:ln>
              <a:effectLst/>
            </c:spPr>
            <c:extLst>
              <c:ext xmlns:c16="http://schemas.microsoft.com/office/drawing/2014/chart" uri="{C3380CC4-5D6E-409C-BE32-E72D297353CC}">
                <c16:uniqueId val="{00000003-F58E-CE45-85F7-7FF9B0112DB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58E-CE45-85F7-7FF9B0112DB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58E-CE45-85F7-7FF9B0112DB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58E-CE45-85F7-7FF9B0112DB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58E-CE45-85F7-7FF9B0112DBA}"/>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F58E-CE45-85F7-7FF9B0112DBA}"/>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F58E-CE45-85F7-7FF9B0112DBA}"/>
              </c:ext>
            </c:extLst>
          </c:dPt>
          <c:dLbls>
            <c:dLbl>
              <c:idx val="0"/>
              <c:layout>
                <c:manualLayout>
                  <c:x val="-4.7184170471841702E-2"/>
                  <c:y val="0"/>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Other 4%</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579908675799086"/>
                      <c:h val="0.10384615384615385"/>
                    </c:manualLayout>
                  </c15:layout>
                  <c15:showDataLabelsRange val="0"/>
                </c:ext>
                <c:ext xmlns:c16="http://schemas.microsoft.com/office/drawing/2014/chart" uri="{C3380CC4-5D6E-409C-BE32-E72D297353CC}">
                  <c16:uniqueId val="{00000001-F58E-CE45-85F7-7FF9B0112DBA}"/>
                </c:ext>
              </c:extLst>
            </c:dLbl>
            <c:dLbl>
              <c:idx val="1"/>
              <c:layout>
                <c:manualLayout>
                  <c:x val="-1.2590035834561888E-2"/>
                  <c:y val="3.208670070087393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THC only 8%</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436834094368342"/>
                      <c:h val="5.4912174439733494E-2"/>
                    </c:manualLayout>
                  </c15:layout>
                  <c15:showDataLabelsRange val="0"/>
                </c:ext>
                <c:ext xmlns:c16="http://schemas.microsoft.com/office/drawing/2014/chart" uri="{C3380CC4-5D6E-409C-BE32-E72D297353CC}">
                  <c16:uniqueId val="{00000003-F58E-CE45-85F7-7FF9B0112DBA}"/>
                </c:ext>
              </c:extLst>
            </c:dLbl>
            <c:dLbl>
              <c:idx val="2"/>
              <c:layout>
                <c:manualLayout>
                  <c:x val="-6.3170088827433561E-4"/>
                  <c:y val="5.8767035847301564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Polydrug, not Alcohol or THC 3%</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3562747336517893"/>
                      <c:h val="0.14792670113691567"/>
                    </c:manualLayout>
                  </c15:layout>
                  <c15:showDataLabelsRange val="0"/>
                </c:ext>
                <c:ext xmlns:c16="http://schemas.microsoft.com/office/drawing/2014/chart" uri="{C3380CC4-5D6E-409C-BE32-E72D297353CC}">
                  <c16:uniqueId val="{00000005-F58E-CE45-85F7-7FF9B0112DBA}"/>
                </c:ext>
              </c:extLst>
            </c:dLbl>
            <c:dLbl>
              <c:idx val="3"/>
              <c:layout>
                <c:manualLayout>
                  <c:x val="-3.0537106774696728E-2"/>
                  <c:y val="4.400558478287885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Alcohol+THC+Other 5%</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9809406976301878"/>
                      <c:h val="0.13241753689609589"/>
                    </c:manualLayout>
                  </c15:layout>
                  <c15:showDataLabelsRange val="0"/>
                </c:ext>
                <c:ext xmlns:c16="http://schemas.microsoft.com/office/drawing/2014/chart" uri="{C3380CC4-5D6E-409C-BE32-E72D297353CC}">
                  <c16:uniqueId val="{00000007-F58E-CE45-85F7-7FF9B0112DBA}"/>
                </c:ext>
              </c:extLst>
            </c:dLbl>
            <c:dLbl>
              <c:idx val="4"/>
              <c:layout>
                <c:manualLayout>
                  <c:x val="-3.5388137624101333E-2"/>
                  <c:y val="1.461279340822390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THC+Other 6%</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2298325722983256"/>
                      <c:h val="6.9230769230769235E-2"/>
                    </c:manualLayout>
                  </c15:layout>
                  <c15:showDataLabelsRange val="0"/>
                </c:ext>
                <c:ext xmlns:c16="http://schemas.microsoft.com/office/drawing/2014/chart" uri="{C3380CC4-5D6E-409C-BE32-E72D297353CC}">
                  <c16:uniqueId val="{00000009-F58E-CE45-85F7-7FF9B0112DBA}"/>
                </c:ext>
              </c:extLst>
            </c:dLbl>
            <c:dLbl>
              <c:idx val="5"/>
              <c:layout>
                <c:manualLayout>
                  <c:x val="-2.8092072730039181E-2"/>
                  <c:y val="-3.593871802306979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Alcohol+Other 9%</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733637747336382"/>
                      <c:h val="8.6263736263736249E-2"/>
                    </c:manualLayout>
                  </c15:layout>
                  <c15:showDataLabelsRange val="0"/>
                </c:ext>
                <c:ext xmlns:c16="http://schemas.microsoft.com/office/drawing/2014/chart" uri="{C3380CC4-5D6E-409C-BE32-E72D297353CC}">
                  <c16:uniqueId val="{0000000B-F58E-CE45-85F7-7FF9B0112DBA}"/>
                </c:ext>
              </c:extLst>
            </c:dLbl>
            <c:dLbl>
              <c:idx val="6"/>
              <c:layout>
                <c:manualLayout>
                  <c:x val="-2.1838363954505686E-2"/>
                  <c:y val="-5.9973808385082816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a:t>Alcohol+THC 15%</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57534246575341"/>
                      <c:h val="9.9450549450549444E-2"/>
                    </c:manualLayout>
                  </c15:layout>
                  <c15:showDataLabelsRange val="0"/>
                </c:ext>
                <c:ext xmlns:c16="http://schemas.microsoft.com/office/drawing/2014/chart" uri="{C3380CC4-5D6E-409C-BE32-E72D297353CC}">
                  <c16:uniqueId val="{0000000D-F58E-CE45-85F7-7FF9B0112DBA}"/>
                </c:ext>
              </c:extLst>
            </c:dLbl>
            <c:dLbl>
              <c:idx val="7"/>
              <c:layout>
                <c:manualLayout>
                  <c:x val="7.4967809730305451E-2"/>
                  <c:y val="-0.27320452808019796"/>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sz="2000" baseline="0" dirty="0"/>
                      <a:t>Alcohol only ~50%</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2526636225266358"/>
                      <c:h val="8.461538461538462E-2"/>
                    </c:manualLayout>
                  </c15:layout>
                  <c15:showDataLabelsRange val="0"/>
                </c:ext>
                <c:ext xmlns:c16="http://schemas.microsoft.com/office/drawing/2014/chart" uri="{C3380CC4-5D6E-409C-BE32-E72D297353CC}">
                  <c16:uniqueId val="{0000000F-F58E-CE45-85F7-7FF9B0112DB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'DUI Causes'!$A$2:$A$9</c:f>
              <c:strCache>
                <c:ptCount val="8"/>
                <c:pt idx="0">
                  <c:v>Other Single Drug</c:v>
                </c:pt>
                <c:pt idx="1">
                  <c:v>THC Only</c:v>
                </c:pt>
                <c:pt idx="2">
                  <c:v>Polydrug, not Alcohol or THC</c:v>
                </c:pt>
                <c:pt idx="3">
                  <c:v>Alcohol+THC+Other</c:v>
                </c:pt>
                <c:pt idx="4">
                  <c:v>THC+Other</c:v>
                </c:pt>
                <c:pt idx="5">
                  <c:v>Alcohol+Other</c:v>
                </c:pt>
                <c:pt idx="6">
                  <c:v>Alcohol+THC</c:v>
                </c:pt>
                <c:pt idx="7">
                  <c:v>Alcohol Only</c:v>
                </c:pt>
              </c:strCache>
            </c:strRef>
          </c:cat>
          <c:val>
            <c:numRef>
              <c:f>'DUI Causes'!$B$2:$B$9</c:f>
              <c:numCache>
                <c:formatCode>General</c:formatCode>
                <c:ptCount val="8"/>
                <c:pt idx="0">
                  <c:v>4</c:v>
                </c:pt>
                <c:pt idx="1">
                  <c:v>8</c:v>
                </c:pt>
                <c:pt idx="2">
                  <c:v>3</c:v>
                </c:pt>
                <c:pt idx="3">
                  <c:v>5</c:v>
                </c:pt>
                <c:pt idx="4">
                  <c:v>6</c:v>
                </c:pt>
                <c:pt idx="5">
                  <c:v>9</c:v>
                </c:pt>
                <c:pt idx="6">
                  <c:v>15</c:v>
                </c:pt>
                <c:pt idx="7">
                  <c:v>50</c:v>
                </c:pt>
              </c:numCache>
            </c:numRef>
          </c:val>
          <c:extLst>
            <c:ext xmlns:c16="http://schemas.microsoft.com/office/drawing/2014/chart" uri="{C3380CC4-5D6E-409C-BE32-E72D297353CC}">
              <c16:uniqueId val="{00000010-F58E-CE45-85F7-7FF9B0112DB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4000" dirty="0">
                <a:latin typeface="Arial Rounded MT Bold" panose="020F0704030504030204" pitchFamily="34" charset="77"/>
              </a:rPr>
              <a:t>Crash rate of DUI/DWAI Convictions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rates'!$B$3:$B$10</c:f>
            </c:numRef>
          </c:val>
          <c:extLst>
            <c:ext xmlns:c16="http://schemas.microsoft.com/office/drawing/2014/chart" uri="{C3380CC4-5D6E-409C-BE32-E72D297353CC}">
              <c16:uniqueId val="{00000000-314C-AD4D-A3D5-500C572C9A7C}"/>
            </c:ext>
          </c:extLst>
        </c:ser>
        <c:ser>
          <c:idx val="1"/>
          <c:order val="1"/>
          <c:spPr>
            <a:solidFill>
              <a:schemeClr val="accent2"/>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rates'!$C$3:$C$10</c:f>
            </c:numRef>
          </c:val>
          <c:extLst>
            <c:ext xmlns:c16="http://schemas.microsoft.com/office/drawing/2014/chart" uri="{C3380CC4-5D6E-409C-BE32-E72D297353CC}">
              <c16:uniqueId val="{00000001-314C-AD4D-A3D5-500C572C9A7C}"/>
            </c:ext>
          </c:extLst>
        </c:ser>
        <c:ser>
          <c:idx val="2"/>
          <c:order val="2"/>
          <c:spPr>
            <a:solidFill>
              <a:schemeClr val="accent3"/>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rates'!$D$3:$D$10</c:f>
            </c:numRef>
          </c:val>
          <c:extLst>
            <c:ext xmlns:c16="http://schemas.microsoft.com/office/drawing/2014/chart" uri="{C3380CC4-5D6E-409C-BE32-E72D297353CC}">
              <c16:uniqueId val="{00000002-314C-AD4D-A3D5-500C572C9A7C}"/>
            </c:ext>
          </c:extLst>
        </c:ser>
        <c:ser>
          <c:idx val="3"/>
          <c:order val="3"/>
          <c:spPr>
            <a:solidFill>
              <a:schemeClr val="accent4"/>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rates'!$E$3:$E$10</c:f>
            </c:numRef>
          </c:val>
          <c:extLst>
            <c:ext xmlns:c16="http://schemas.microsoft.com/office/drawing/2014/chart" uri="{C3380CC4-5D6E-409C-BE32-E72D297353CC}">
              <c16:uniqueId val="{00000003-314C-AD4D-A3D5-500C572C9A7C}"/>
            </c:ext>
          </c:extLst>
        </c:ser>
        <c:ser>
          <c:idx val="4"/>
          <c:order val="4"/>
          <c:spPr>
            <a:solidFill>
              <a:schemeClr val="accent5"/>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rates'!$F$3:$F$10</c:f>
            </c:numRef>
          </c:val>
          <c:extLst>
            <c:ext xmlns:c16="http://schemas.microsoft.com/office/drawing/2014/chart" uri="{C3380CC4-5D6E-409C-BE32-E72D297353CC}">
              <c16:uniqueId val="{00000004-314C-AD4D-A3D5-500C572C9A7C}"/>
            </c:ext>
          </c:extLst>
        </c:ser>
        <c:ser>
          <c:idx val="5"/>
          <c:order val="5"/>
          <c:spPr>
            <a:solidFill>
              <a:schemeClr val="accent6"/>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rates'!$G$3:$G$10</c:f>
            </c:numRef>
          </c:val>
          <c:extLst>
            <c:ext xmlns:c16="http://schemas.microsoft.com/office/drawing/2014/chart" uri="{C3380CC4-5D6E-409C-BE32-E72D297353CC}">
              <c16:uniqueId val="{00000005-314C-AD4D-A3D5-500C572C9A7C}"/>
            </c:ext>
          </c:extLst>
        </c:ser>
        <c:ser>
          <c:idx val="6"/>
          <c:order val="6"/>
          <c:spPr>
            <a:solidFill>
              <a:schemeClr val="accent1">
                <a:lumMod val="6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rates'!$H$3:$H$10</c:f>
            </c:numRef>
          </c:val>
          <c:extLst>
            <c:ext xmlns:c16="http://schemas.microsoft.com/office/drawing/2014/chart" uri="{C3380CC4-5D6E-409C-BE32-E72D297353CC}">
              <c16:uniqueId val="{00000006-314C-AD4D-A3D5-500C572C9A7C}"/>
            </c:ext>
          </c:extLst>
        </c:ser>
        <c:ser>
          <c:idx val="7"/>
          <c:order val="7"/>
          <c:spPr>
            <a:solidFill>
              <a:schemeClr val="accent2">
                <a:lumMod val="6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rates'!$I$3:$I$10</c:f>
            </c:numRef>
          </c:val>
          <c:extLst>
            <c:ext xmlns:c16="http://schemas.microsoft.com/office/drawing/2014/chart" uri="{C3380CC4-5D6E-409C-BE32-E72D297353CC}">
              <c16:uniqueId val="{00000007-314C-AD4D-A3D5-500C572C9A7C}"/>
            </c:ext>
          </c:extLst>
        </c:ser>
        <c:ser>
          <c:idx val="8"/>
          <c:order val="8"/>
          <c:spPr>
            <a:solidFill>
              <a:schemeClr val="accent3">
                <a:lumMod val="6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rates'!$J$3:$J$10</c:f>
            </c:numRef>
          </c:val>
          <c:extLst>
            <c:ext xmlns:c16="http://schemas.microsoft.com/office/drawing/2014/chart" uri="{C3380CC4-5D6E-409C-BE32-E72D297353CC}">
              <c16:uniqueId val="{00000008-314C-AD4D-A3D5-500C572C9A7C}"/>
            </c:ext>
          </c:extLst>
        </c:ser>
        <c:ser>
          <c:idx val="9"/>
          <c:order val="9"/>
          <c:spPr>
            <a:solidFill>
              <a:schemeClr val="accent4">
                <a:lumMod val="6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rates'!$K$3:$K$10</c:f>
            </c:numRef>
          </c:val>
          <c:extLst>
            <c:ext xmlns:c16="http://schemas.microsoft.com/office/drawing/2014/chart" uri="{C3380CC4-5D6E-409C-BE32-E72D297353CC}">
              <c16:uniqueId val="{00000009-314C-AD4D-A3D5-500C572C9A7C}"/>
            </c:ext>
          </c:extLst>
        </c:ser>
        <c:ser>
          <c:idx val="10"/>
          <c:order val="10"/>
          <c:spPr>
            <a:solidFill>
              <a:schemeClr val="accent5">
                <a:lumMod val="6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rates'!$L$3:$L$10</c:f>
            </c:numRef>
          </c:val>
          <c:extLst>
            <c:ext xmlns:c16="http://schemas.microsoft.com/office/drawing/2014/chart" uri="{C3380CC4-5D6E-409C-BE32-E72D297353CC}">
              <c16:uniqueId val="{0000000A-314C-AD4D-A3D5-500C572C9A7C}"/>
            </c:ext>
          </c:extLst>
        </c:ser>
        <c:ser>
          <c:idx val="11"/>
          <c:order val="11"/>
          <c:spPr>
            <a:solidFill>
              <a:schemeClr val="accent6">
                <a:lumMod val="6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rates'!$M$3:$M$10</c:f>
            </c:numRef>
          </c:val>
          <c:extLst>
            <c:ext xmlns:c16="http://schemas.microsoft.com/office/drawing/2014/chart" uri="{C3380CC4-5D6E-409C-BE32-E72D297353CC}">
              <c16:uniqueId val="{0000000B-314C-AD4D-A3D5-500C572C9A7C}"/>
            </c:ext>
          </c:extLst>
        </c:ser>
        <c:ser>
          <c:idx val="12"/>
          <c:order val="12"/>
          <c:spPr>
            <a:solidFill>
              <a:schemeClr val="accent1">
                <a:lumMod val="80000"/>
                <a:lumOff val="2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rates'!$N$3:$N$10</c:f>
            </c:numRef>
          </c:val>
          <c:extLst>
            <c:ext xmlns:c16="http://schemas.microsoft.com/office/drawing/2014/chart" uri="{C3380CC4-5D6E-409C-BE32-E72D297353CC}">
              <c16:uniqueId val="{0000000C-314C-AD4D-A3D5-500C572C9A7C}"/>
            </c:ext>
          </c:extLst>
        </c:ser>
        <c:ser>
          <c:idx val="13"/>
          <c:order val="13"/>
          <c:spPr>
            <a:solidFill>
              <a:schemeClr val="accent2">
                <a:lumMod val="80000"/>
                <a:lumOff val="2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rates'!$O$3:$O$10</c:f>
            </c:numRef>
          </c:val>
          <c:extLst>
            <c:ext xmlns:c16="http://schemas.microsoft.com/office/drawing/2014/chart" uri="{C3380CC4-5D6E-409C-BE32-E72D297353CC}">
              <c16:uniqueId val="{0000000D-314C-AD4D-A3D5-500C572C9A7C}"/>
            </c:ext>
          </c:extLst>
        </c:ser>
        <c:ser>
          <c:idx val="14"/>
          <c:order val="14"/>
          <c:spPr>
            <a:solidFill>
              <a:schemeClr val="accent3">
                <a:lumMod val="80000"/>
                <a:lumOff val="2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rates'!$P$3:$P$10</c:f>
            </c:numRef>
          </c:val>
          <c:extLst>
            <c:ext xmlns:c16="http://schemas.microsoft.com/office/drawing/2014/chart" uri="{C3380CC4-5D6E-409C-BE32-E72D297353CC}">
              <c16:uniqueId val="{0000000E-314C-AD4D-A3D5-500C572C9A7C}"/>
            </c:ext>
          </c:extLst>
        </c:ser>
        <c:ser>
          <c:idx val="15"/>
          <c:order val="15"/>
          <c:spPr>
            <a:solidFill>
              <a:schemeClr val="accent4">
                <a:lumMod val="80000"/>
                <a:lumOff val="2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rates'!$Q$3:$Q$10</c:f>
            </c:numRef>
          </c:val>
          <c:extLst>
            <c:ext xmlns:c16="http://schemas.microsoft.com/office/drawing/2014/chart" uri="{C3380CC4-5D6E-409C-BE32-E72D297353CC}">
              <c16:uniqueId val="{0000000F-314C-AD4D-A3D5-500C572C9A7C}"/>
            </c:ext>
          </c:extLst>
        </c:ser>
        <c:ser>
          <c:idx val="16"/>
          <c:order val="16"/>
          <c:spPr>
            <a:solidFill>
              <a:schemeClr val="accent5">
                <a:lumMod val="80000"/>
                <a:lumOff val="2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rates'!$R$3:$R$10</c:f>
            </c:numRef>
          </c:val>
          <c:extLst>
            <c:ext xmlns:c16="http://schemas.microsoft.com/office/drawing/2014/chart" uri="{C3380CC4-5D6E-409C-BE32-E72D297353CC}">
              <c16:uniqueId val="{00000010-314C-AD4D-A3D5-500C572C9A7C}"/>
            </c:ext>
          </c:extLst>
        </c:ser>
        <c:ser>
          <c:idx val="17"/>
          <c:order val="17"/>
          <c:spPr>
            <a:solidFill>
              <a:schemeClr val="accent6">
                <a:lumMod val="80000"/>
                <a:lumOff val="2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rates'!$S$3:$S$10</c:f>
            </c:numRef>
          </c:val>
          <c:extLst>
            <c:ext xmlns:c16="http://schemas.microsoft.com/office/drawing/2014/chart" uri="{C3380CC4-5D6E-409C-BE32-E72D297353CC}">
              <c16:uniqueId val="{00000011-314C-AD4D-A3D5-500C572C9A7C}"/>
            </c:ext>
          </c:extLst>
        </c:ser>
        <c:ser>
          <c:idx val="18"/>
          <c:order val="18"/>
          <c:spPr>
            <a:solidFill>
              <a:schemeClr val="accent1">
                <a:lumMod val="8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rates'!$T$3:$T$10</c:f>
            </c:numRef>
          </c:val>
          <c:extLst>
            <c:ext xmlns:c16="http://schemas.microsoft.com/office/drawing/2014/chart" uri="{C3380CC4-5D6E-409C-BE32-E72D297353CC}">
              <c16:uniqueId val="{00000012-314C-AD4D-A3D5-500C572C9A7C}"/>
            </c:ext>
          </c:extLst>
        </c:ser>
        <c:ser>
          <c:idx val="19"/>
          <c:order val="19"/>
          <c:spPr>
            <a:solidFill>
              <a:schemeClr val="accent2">
                <a:lumMod val="80000"/>
              </a:schemeClr>
            </a:solidFill>
            <a:ln>
              <a:noFill/>
            </a:ln>
            <a:effectLst/>
          </c:spPr>
          <c:invertIfNegative val="0"/>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rates'!$U$3:$U$10</c:f>
            </c:numRef>
          </c:val>
          <c:extLst>
            <c:ext xmlns:c16="http://schemas.microsoft.com/office/drawing/2014/chart" uri="{C3380CC4-5D6E-409C-BE32-E72D297353CC}">
              <c16:uniqueId val="{00000013-314C-AD4D-A3D5-500C572C9A7C}"/>
            </c:ext>
          </c:extLst>
        </c:ser>
        <c:ser>
          <c:idx val="20"/>
          <c:order val="20"/>
          <c:spPr>
            <a:solidFill>
              <a:schemeClr val="accent3">
                <a:lumMod val="80000"/>
              </a:schemeClr>
            </a:solidFill>
            <a:ln>
              <a:noFill/>
            </a:ln>
            <a:effectLst/>
          </c:spPr>
          <c:invertIfNegative val="0"/>
          <c:dLbls>
            <c:dLbl>
              <c:idx val="7"/>
              <c:tx>
                <c:rich>
                  <a:bodyPr/>
                  <a:lstStyle/>
                  <a:p>
                    <a:fld id="{27405A11-EAC6-FE4F-8EBF-40E2F26DFDC7}" type="VALUE">
                      <a:rPr lang="en-US" smtClean="0"/>
                      <a:pPr/>
                      <a:t>[VALUE]</a:t>
                    </a:fld>
                    <a:r>
                      <a:rPr lang="en-US" baseline="0" dirty="0"/>
                      <a:t>  (46% as dangerous as convicted drunk drivers)</a:t>
                    </a:r>
                  </a:p>
                </c:rich>
              </c:tx>
              <c:showLegendKey val="0"/>
              <c:showVal val="1"/>
              <c:showCatName val="0"/>
              <c:showSerName val="0"/>
              <c:showPercent val="0"/>
              <c:showBubbleSize val="0"/>
              <c:extLst>
                <c:ext xmlns:c15="http://schemas.microsoft.com/office/drawing/2012/chart" uri="{CE6537A1-D6FC-4f65-9D91-7224C49458BB}">
                  <c15:layout>
                    <c:manualLayout>
                      <c:w val="0.51801723598772043"/>
                      <c:h val="0.24352011592548006"/>
                    </c:manualLayout>
                  </c15:layout>
                  <c15:dlblFieldTable/>
                  <c15:showDataLabelsRange val="0"/>
                </c:ext>
                <c:ext xmlns:c16="http://schemas.microsoft.com/office/drawing/2014/chart" uri="{C3380CC4-5D6E-409C-BE32-E72D297353CC}">
                  <c16:uniqueId val="{00000000-694A-484C-86E2-6518CDB263DF}"/>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'Crash rates'!$A$3:$A$10</c:f>
              <c:strCache>
                <c:ptCount val="8"/>
                <c:pt idx="0">
                  <c:v>Alcohol, THC &amp; Other</c:v>
                </c:pt>
                <c:pt idx="1">
                  <c:v>Alcohol &amp; Other</c:v>
                </c:pt>
                <c:pt idx="2">
                  <c:v>Polydrug Not Alcohol or THC</c:v>
                </c:pt>
                <c:pt idx="3">
                  <c:v>Alcohol &amp; THC</c:v>
                </c:pt>
                <c:pt idx="4">
                  <c:v>Single Other</c:v>
                </c:pt>
                <c:pt idx="5">
                  <c:v>Alcohol Only</c:v>
                </c:pt>
                <c:pt idx="6">
                  <c:v>THC &amp; Other</c:v>
                </c:pt>
                <c:pt idx="7">
                  <c:v>THC Only</c:v>
                </c:pt>
              </c:strCache>
            </c:strRef>
          </c:cat>
          <c:val>
            <c:numRef>
              <c:f>'Crash rates'!$V$3:$V$10</c:f>
              <c:numCache>
                <c:formatCode>0%</c:formatCode>
                <c:ptCount val="8"/>
                <c:pt idx="0">
                  <c:v>0.42134213421342132</c:v>
                </c:pt>
                <c:pt idx="1">
                  <c:v>0.40133407448582548</c:v>
                </c:pt>
                <c:pt idx="2">
                  <c:v>0.3512476007677543</c:v>
                </c:pt>
                <c:pt idx="3">
                  <c:v>0.33887893524443308</c:v>
                </c:pt>
                <c:pt idx="4">
                  <c:v>0.287012987012987</c:v>
                </c:pt>
                <c:pt idx="5">
                  <c:v>0.2615536609462476</c:v>
                </c:pt>
                <c:pt idx="6">
                  <c:v>0.24687800192122958</c:v>
                </c:pt>
                <c:pt idx="7">
                  <c:v>0.11758638473439917</c:v>
                </c:pt>
              </c:numCache>
            </c:numRef>
          </c:val>
          <c:extLst>
            <c:ext xmlns:c16="http://schemas.microsoft.com/office/drawing/2014/chart" uri="{C3380CC4-5D6E-409C-BE32-E72D297353CC}">
              <c16:uniqueId val="{00000014-314C-AD4D-A3D5-500C572C9A7C}"/>
            </c:ext>
          </c:extLst>
        </c:ser>
        <c:dLbls>
          <c:showLegendKey val="0"/>
          <c:showVal val="0"/>
          <c:showCatName val="0"/>
          <c:showSerName val="0"/>
          <c:showPercent val="0"/>
          <c:showBubbleSize val="0"/>
        </c:dLbls>
        <c:gapWidth val="182"/>
        <c:axId val="594165072"/>
        <c:axId val="594166784"/>
      </c:barChart>
      <c:catAx>
        <c:axId val="594165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94166784"/>
        <c:crosses val="autoZero"/>
        <c:auto val="1"/>
        <c:lblAlgn val="ctr"/>
        <c:lblOffset val="100"/>
        <c:noMultiLvlLbl val="0"/>
      </c:catAx>
      <c:valAx>
        <c:axId val="5941667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941650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0.95598</cdr:x>
      <cdr:y>0.17736</cdr:y>
    </cdr:from>
    <cdr:to>
      <cdr:x>1</cdr:x>
      <cdr:y>0.92133</cdr:y>
    </cdr:to>
    <cdr:sp macro="" textlink="">
      <cdr:nvSpPr>
        <cdr:cNvPr id="2" name="TextBox 1">
          <a:extLst xmlns:a="http://schemas.openxmlformats.org/drawingml/2006/main">
            <a:ext uri="{FF2B5EF4-FFF2-40B4-BE49-F238E27FC236}">
              <a16:creationId xmlns:a16="http://schemas.microsoft.com/office/drawing/2014/main" id="{D8FFF087-4B09-AE66-740E-AA7DEEBC9D82}"/>
            </a:ext>
          </a:extLst>
        </cdr:cNvPr>
        <cdr:cNvSpPr txBox="1"/>
      </cdr:nvSpPr>
      <cdr:spPr>
        <a:xfrm xmlns:a="http://schemas.openxmlformats.org/drawingml/2006/main">
          <a:off x="10394771" y="941952"/>
          <a:ext cx="462845" cy="39511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B4F054-B545-FE4F-BFED-8DA95504D40F}" type="datetimeFigureOut">
              <a:rPr lang="en-US" smtClean="0"/>
              <a:t>9/15/2025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83DC51-F043-594B-933C-D918BA7EFD0C}" type="slidenum">
              <a:rPr lang="en-US" smtClean="0"/>
              <a:t>‹#›</a:t>
            </a:fld>
            <a:endParaRPr lang="en-US"/>
          </a:p>
        </p:txBody>
      </p:sp>
    </p:spTree>
    <p:extLst>
      <p:ext uri="{BB962C8B-B14F-4D97-AF65-F5344CB8AC3E}">
        <p14:creationId xmlns:p14="http://schemas.microsoft.com/office/powerpoint/2010/main" val="3647610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1</a:t>
            </a:fld>
            <a:endParaRPr lang="en-US"/>
          </a:p>
        </p:txBody>
      </p:sp>
    </p:spTree>
    <p:extLst>
      <p:ext uri="{BB962C8B-B14F-4D97-AF65-F5344CB8AC3E}">
        <p14:creationId xmlns:p14="http://schemas.microsoft.com/office/powerpoint/2010/main" val="2493359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And finally, look at the DUI conviction rates for those above and below the 5 ng limit. We learn that the 5 ng THC limit prevents most convictions of impaired drivers below the 5-ng limit that we now know to be invalid.  The conviction rate for those below 5 ng is only one-eighth of those who are above 5 ng.  Does that really matter?  How many marijuana-impaired drivers test below 5 ng/mL of THC?</a:t>
            </a:r>
          </a:p>
          <a:p>
            <a:endParaRPr lang="en-US" dirty="0"/>
          </a:p>
        </p:txBody>
      </p:sp>
      <p:sp>
        <p:nvSpPr>
          <p:cNvPr id="4" name="Slide Number Placeholder 3"/>
          <p:cNvSpPr>
            <a:spLocks noGrp="1"/>
          </p:cNvSpPr>
          <p:nvPr>
            <p:ph type="sldNum" sz="quarter" idx="5"/>
          </p:nvPr>
        </p:nvSpPr>
        <p:spPr/>
        <p:txBody>
          <a:bodyPr/>
          <a:lstStyle/>
          <a:p>
            <a:fld id="{E5A4495C-DF9B-0D48-97CB-2B216304ED7C}" type="slidenum">
              <a:rPr lang="en-US" smtClean="0"/>
              <a:t>10</a:t>
            </a:fld>
            <a:endParaRPr lang="en-US"/>
          </a:p>
        </p:txBody>
      </p:sp>
    </p:spTree>
    <p:extLst>
      <p:ext uri="{BB962C8B-B14F-4D97-AF65-F5344CB8AC3E}">
        <p14:creationId xmlns:p14="http://schemas.microsoft.com/office/powerpoint/2010/main" val="2062873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11</a:t>
            </a:fld>
            <a:endParaRPr lang="en-US"/>
          </a:p>
        </p:txBody>
      </p:sp>
    </p:spTree>
    <p:extLst>
      <p:ext uri="{BB962C8B-B14F-4D97-AF65-F5344CB8AC3E}">
        <p14:creationId xmlns:p14="http://schemas.microsoft.com/office/powerpoint/2010/main" val="29537313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12</a:t>
            </a:fld>
            <a:endParaRPr lang="en-US"/>
          </a:p>
        </p:txBody>
      </p:sp>
    </p:spTree>
    <p:extLst>
      <p:ext uri="{BB962C8B-B14F-4D97-AF65-F5344CB8AC3E}">
        <p14:creationId xmlns:p14="http://schemas.microsoft.com/office/powerpoint/2010/main" val="24532506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13</a:t>
            </a:fld>
            <a:endParaRPr lang="en-US"/>
          </a:p>
        </p:txBody>
      </p:sp>
    </p:spTree>
    <p:extLst>
      <p:ext uri="{BB962C8B-B14F-4D97-AF65-F5344CB8AC3E}">
        <p14:creationId xmlns:p14="http://schemas.microsoft.com/office/powerpoint/2010/main" val="2305357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48F58-23F5-2E43-2CDE-59DB12B597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CCD9A6-E11F-86F2-53E7-FA7B414305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8D0889-BD58-DAFE-92ED-0FE22EE8FFF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59594A0-F418-17BC-6B48-521063AAA302}"/>
              </a:ext>
            </a:extLst>
          </p:cNvPr>
          <p:cNvSpPr>
            <a:spLocks noGrp="1"/>
          </p:cNvSpPr>
          <p:nvPr>
            <p:ph type="sldNum" sz="quarter" idx="5"/>
          </p:nvPr>
        </p:nvSpPr>
        <p:spPr/>
        <p:txBody>
          <a:bodyPr/>
          <a:lstStyle/>
          <a:p>
            <a:fld id="{C28B69C3-210B-5044-9AE8-E1DB90F05880}" type="slidenum">
              <a:rPr lang="en-US" smtClean="0"/>
              <a:t>14</a:t>
            </a:fld>
            <a:endParaRPr lang="en-US"/>
          </a:p>
        </p:txBody>
      </p:sp>
    </p:spTree>
    <p:extLst>
      <p:ext uri="{BB962C8B-B14F-4D97-AF65-F5344CB8AC3E}">
        <p14:creationId xmlns:p14="http://schemas.microsoft.com/office/powerpoint/2010/main" val="3438063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15</a:t>
            </a:fld>
            <a:endParaRPr lang="en-US"/>
          </a:p>
        </p:txBody>
      </p:sp>
    </p:spTree>
    <p:extLst>
      <p:ext uri="{BB962C8B-B14F-4D97-AF65-F5344CB8AC3E}">
        <p14:creationId xmlns:p14="http://schemas.microsoft.com/office/powerpoint/2010/main" val="3336156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2</a:t>
            </a:fld>
            <a:endParaRPr lang="en-US"/>
          </a:p>
        </p:txBody>
      </p:sp>
    </p:spTree>
    <p:extLst>
      <p:ext uri="{BB962C8B-B14F-4D97-AF65-F5344CB8AC3E}">
        <p14:creationId xmlns:p14="http://schemas.microsoft.com/office/powerpoint/2010/main" val="2285351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First of all, you need to appreciate that neither alcohol nor THC can impair a driver's blood.  These and other drugs impair a driver's brain.  It's the brain, not the blood that makes a driver behave badly.  When alcohol is consumed, it become uniformly distributed throughout the body, so what’s in the blood is in the brain and vice versa.  When marijuana smoke or vapor is inhaled, its THC goes directly from the lungs to the blood stream where it is very quickly extracted from the blood by the brain and other fatty tissues and organs.  The average adult heart pumps the entire body’s blood volume once each minute through the brain, so this redistribution occurs very rapidly.  Alcohol is consumed orally, but THC is consumed both orally and by smoking or vaping.  These two different modes of THC consumption create two entirely different pharmacokinetic profiles as you will see on the next slide.  The result is that blood alcohol level can be a very good indicator of alcohol level in the brain, but that is not true for THC.</a:t>
            </a:r>
          </a:p>
          <a:p>
            <a:endParaRPr lang="en-US" dirty="0"/>
          </a:p>
        </p:txBody>
      </p:sp>
      <p:sp>
        <p:nvSpPr>
          <p:cNvPr id="4" name="Slide Number Placeholder 3"/>
          <p:cNvSpPr>
            <a:spLocks noGrp="1"/>
          </p:cNvSpPr>
          <p:nvPr>
            <p:ph type="sldNum" sz="quarter" idx="5"/>
          </p:nvPr>
        </p:nvSpPr>
        <p:spPr/>
        <p:txBody>
          <a:bodyPr/>
          <a:lstStyle/>
          <a:p>
            <a:fld id="{E5A4495C-DF9B-0D48-97CB-2B216304ED7C}" type="slidenum">
              <a:rPr lang="en-US" smtClean="0"/>
              <a:t>3</a:t>
            </a:fld>
            <a:endParaRPr lang="en-US" dirty="0"/>
          </a:p>
        </p:txBody>
      </p:sp>
    </p:spTree>
    <p:extLst>
      <p:ext uri="{BB962C8B-B14F-4D97-AF65-F5344CB8AC3E}">
        <p14:creationId xmlns:p14="http://schemas.microsoft.com/office/powerpoint/2010/main" val="3197944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4</a:t>
            </a:fld>
            <a:endParaRPr lang="en-US"/>
          </a:p>
        </p:txBody>
      </p:sp>
    </p:spTree>
    <p:extLst>
      <p:ext uri="{BB962C8B-B14F-4D97-AF65-F5344CB8AC3E}">
        <p14:creationId xmlns:p14="http://schemas.microsoft.com/office/powerpoint/2010/main" val="493721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5</a:t>
            </a:fld>
            <a:endParaRPr lang="en-US"/>
          </a:p>
        </p:txBody>
      </p:sp>
    </p:spTree>
    <p:extLst>
      <p:ext uri="{BB962C8B-B14F-4D97-AF65-F5344CB8AC3E}">
        <p14:creationId xmlns:p14="http://schemas.microsoft.com/office/powerpoint/2010/main" val="2052559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6</a:t>
            </a:fld>
            <a:endParaRPr lang="en-US"/>
          </a:p>
        </p:txBody>
      </p:sp>
    </p:spTree>
    <p:extLst>
      <p:ext uri="{BB962C8B-B14F-4D97-AF65-F5344CB8AC3E}">
        <p14:creationId xmlns:p14="http://schemas.microsoft.com/office/powerpoint/2010/main" val="3574669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89820-BB0F-5048-95B5-55594E4B4AF1}" type="slidenum">
              <a:rPr lang="en-US" smtClean="0"/>
              <a:t>7</a:t>
            </a:fld>
            <a:endParaRPr lang="en-US"/>
          </a:p>
        </p:txBody>
      </p:sp>
    </p:spTree>
    <p:extLst>
      <p:ext uri="{BB962C8B-B14F-4D97-AF65-F5344CB8AC3E}">
        <p14:creationId xmlns:p14="http://schemas.microsoft.com/office/powerpoint/2010/main" val="1198898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Here we see the conviction rate by charge and by THC level for defendants impaired only by marijuana.  For those charged with DWAI we find that the 5-ng THC limit does not discriminate between impaired and non-impaired drivers. Both categories of drivers, above and below the  5-ng level  had similar extraordinarily high conviction rates.  The 5-ng limit is irrelevant.</a:t>
            </a:r>
          </a:p>
          <a:p>
            <a:endParaRPr lang="en-US" dirty="0"/>
          </a:p>
        </p:txBody>
      </p:sp>
      <p:sp>
        <p:nvSpPr>
          <p:cNvPr id="4" name="Slide Number Placeholder 3"/>
          <p:cNvSpPr>
            <a:spLocks noGrp="1"/>
          </p:cNvSpPr>
          <p:nvPr>
            <p:ph type="sldNum" sz="quarter" idx="5"/>
          </p:nvPr>
        </p:nvSpPr>
        <p:spPr/>
        <p:txBody>
          <a:bodyPr/>
          <a:lstStyle/>
          <a:p>
            <a:fld id="{E5A4495C-DF9B-0D48-97CB-2B216304ED7C}" type="slidenum">
              <a:rPr lang="en-US" smtClean="0"/>
              <a:t>8</a:t>
            </a:fld>
            <a:endParaRPr lang="en-US"/>
          </a:p>
        </p:txBody>
      </p:sp>
    </p:spTree>
    <p:extLst>
      <p:ext uri="{BB962C8B-B14F-4D97-AF65-F5344CB8AC3E}">
        <p14:creationId xmlns:p14="http://schemas.microsoft.com/office/powerpoint/2010/main" val="1025986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Next, compare the DUI and DWAI conviction rates for those drivers who tested at or above 5 ng of THC. The DWAI conviction rate was 50% higher than the DUI conviction rate.  We learn two things from this comparison. First, the permissible inference language in the law does indeed prevent DUI convictions based solely on toxicology results. Second, it is easier to prove impairment than it is to prove incapability of safe driving. </a:t>
            </a:r>
          </a:p>
          <a:p>
            <a:endParaRPr lang="en-US" dirty="0"/>
          </a:p>
        </p:txBody>
      </p:sp>
      <p:sp>
        <p:nvSpPr>
          <p:cNvPr id="4" name="Slide Number Placeholder 3"/>
          <p:cNvSpPr>
            <a:spLocks noGrp="1"/>
          </p:cNvSpPr>
          <p:nvPr>
            <p:ph type="sldNum" sz="quarter" idx="5"/>
          </p:nvPr>
        </p:nvSpPr>
        <p:spPr/>
        <p:txBody>
          <a:bodyPr/>
          <a:lstStyle/>
          <a:p>
            <a:fld id="{E5A4495C-DF9B-0D48-97CB-2B216304ED7C}" type="slidenum">
              <a:rPr lang="en-US" smtClean="0"/>
              <a:t>9</a:t>
            </a:fld>
            <a:endParaRPr lang="en-US"/>
          </a:p>
        </p:txBody>
      </p:sp>
    </p:spTree>
    <p:extLst>
      <p:ext uri="{BB962C8B-B14F-4D97-AF65-F5344CB8AC3E}">
        <p14:creationId xmlns:p14="http://schemas.microsoft.com/office/powerpoint/2010/main" val="1759269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E212B-AE91-D20F-46AA-6C805E4FD3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627F4F-9CA5-32F1-852E-C213CA31F9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8E04B6-5D7F-3D4F-4C20-8820D63DA31D}"/>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5" name="Footer Placeholder 4">
            <a:extLst>
              <a:ext uri="{FF2B5EF4-FFF2-40B4-BE49-F238E27FC236}">
                <a16:creationId xmlns:a16="http://schemas.microsoft.com/office/drawing/2014/main" id="{7571CAE1-B5EB-A909-263D-FCAA64B8A6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6DE5AB-F7BA-3B9F-897B-ECF36F95BC5B}"/>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176295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75662-988E-4399-98DD-247477716B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1FDC9D-B1EE-41D9-753A-4B1B4B135C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4364FC-A5BD-54C4-0B90-A958F8D8E7A6}"/>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5" name="Footer Placeholder 4">
            <a:extLst>
              <a:ext uri="{FF2B5EF4-FFF2-40B4-BE49-F238E27FC236}">
                <a16:creationId xmlns:a16="http://schemas.microsoft.com/office/drawing/2014/main" id="{3EF23ED7-4A5F-575B-CA58-FEF219DA44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9EB1F0-0AD3-718C-07A0-C4F6BE7D2678}"/>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369758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0E7E1B-1010-E9F4-82AC-F07D45261D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9C2DBA-9006-D233-3E5C-A023A61D9D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EB62B7-2328-A782-1C7C-F50C1B198948}"/>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5" name="Footer Placeholder 4">
            <a:extLst>
              <a:ext uri="{FF2B5EF4-FFF2-40B4-BE49-F238E27FC236}">
                <a16:creationId xmlns:a16="http://schemas.microsoft.com/office/drawing/2014/main" id="{81B908B2-C3AE-DDED-F547-3905DBE9CA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F8029F-3D6F-91BA-0970-063A3DF6687A}"/>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1189742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9FD52-FDB0-BDB0-6D69-7A884D36FE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83140D-5EE9-775A-C3B2-78AE0894A9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DBED2-1C63-9863-66EC-4E392B3C2ACE}"/>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5" name="Footer Placeholder 4">
            <a:extLst>
              <a:ext uri="{FF2B5EF4-FFF2-40B4-BE49-F238E27FC236}">
                <a16:creationId xmlns:a16="http://schemas.microsoft.com/office/drawing/2014/main" id="{61BC30AE-55CB-D44F-B6A2-7274A1133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BDF7C0-6057-DD1E-D0BC-FA225DFFCA18}"/>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4278235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9C19-A9E4-B952-9518-CA2960A669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6FF55E-FA43-0B58-740E-751961A03D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74E8ED-9FD0-8ED7-BBE0-1CE3AB7D1862}"/>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5" name="Footer Placeholder 4">
            <a:extLst>
              <a:ext uri="{FF2B5EF4-FFF2-40B4-BE49-F238E27FC236}">
                <a16:creationId xmlns:a16="http://schemas.microsoft.com/office/drawing/2014/main" id="{8BC7CDE4-4ABB-87D4-0563-E0C4EF5268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CA1431-A2B5-ECCE-84EE-76D54D56FA3C}"/>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3306080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C1B52-A5EF-A3F3-E4FA-CF73AD1340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A5ACF-2C8C-AC0F-EBDC-D60730153E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BB420B-F00C-76FA-421F-FC0C6FD8C4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12A66F-E308-F71B-4B97-90EF532423AB}"/>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6" name="Footer Placeholder 5">
            <a:extLst>
              <a:ext uri="{FF2B5EF4-FFF2-40B4-BE49-F238E27FC236}">
                <a16:creationId xmlns:a16="http://schemas.microsoft.com/office/drawing/2014/main" id="{3FD4613C-B5E8-0194-DCBD-5FF2F0B084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9300A7-9DDF-AF68-1E8F-957527C43F3A}"/>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152401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BCF60-1BC9-FEAB-BEFA-7D0E5826ED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C9EA9C-7E3F-3B42-DF64-2CE1575058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FE4BCE-B776-05BE-1DF0-AD733DE375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796382-5A52-0422-3CC5-44588487C4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169E28-CAC1-3670-D391-1A1672BB2A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4B0C7B-DC1E-6FB2-AB2D-703B63FEEFC9}"/>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8" name="Footer Placeholder 7">
            <a:extLst>
              <a:ext uri="{FF2B5EF4-FFF2-40B4-BE49-F238E27FC236}">
                <a16:creationId xmlns:a16="http://schemas.microsoft.com/office/drawing/2014/main" id="{7A1FF2B7-AC0A-B36E-C910-717879623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B8997C-E119-8720-F174-D497CAD62CBF}"/>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3752249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DCE77-8208-FBBC-75DA-F80C1858FA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7B0134-EA14-75D4-6684-350526648EB6}"/>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4" name="Footer Placeholder 3">
            <a:extLst>
              <a:ext uri="{FF2B5EF4-FFF2-40B4-BE49-F238E27FC236}">
                <a16:creationId xmlns:a16="http://schemas.microsoft.com/office/drawing/2014/main" id="{B9ADF3A5-8F58-4EA6-A2AE-CBAD304DDE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CDB912-EAA9-CEDD-A056-699A7831C0C8}"/>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337012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38C45E-D9AE-704F-4F73-B1746799F1E7}"/>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3" name="Footer Placeholder 2">
            <a:extLst>
              <a:ext uri="{FF2B5EF4-FFF2-40B4-BE49-F238E27FC236}">
                <a16:creationId xmlns:a16="http://schemas.microsoft.com/office/drawing/2014/main" id="{4136EC2A-15E0-CC2E-7E32-00227A55C5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0B02A5-3747-3D2D-2333-AA0D3486AF47}"/>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2852527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17DD-A6E3-D328-7337-58BE4CA197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246782-929D-861B-5502-E570667540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1BC90F-FD1F-B432-187B-6403133BBF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F6ED4F-94BE-6008-2EC3-B058A9B255E3}"/>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6" name="Footer Placeholder 5">
            <a:extLst>
              <a:ext uri="{FF2B5EF4-FFF2-40B4-BE49-F238E27FC236}">
                <a16:creationId xmlns:a16="http://schemas.microsoft.com/office/drawing/2014/main" id="{1A9AF3A7-6A0A-A020-FF23-2A7710EC27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E0723A-7AFB-D037-6916-0D12E52E1D36}"/>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2110616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146AF-FE00-2315-597E-80F3000E52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22205F-3F11-428A-3797-89C0695FC1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794351-BCBC-47AD-EA23-C0BB4FBD1B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AC6D15-FD8C-C588-6528-ECF0926F0F0E}"/>
              </a:ext>
            </a:extLst>
          </p:cNvPr>
          <p:cNvSpPr>
            <a:spLocks noGrp="1"/>
          </p:cNvSpPr>
          <p:nvPr>
            <p:ph type="dt" sz="half" idx="10"/>
          </p:nvPr>
        </p:nvSpPr>
        <p:spPr/>
        <p:txBody>
          <a:bodyPr/>
          <a:lstStyle/>
          <a:p>
            <a:fld id="{529DB03A-9A6A-1448-B72D-3C00211B2B45}" type="datetimeFigureOut">
              <a:rPr lang="en-US" smtClean="0"/>
              <a:t>9/15/2025</a:t>
            </a:fld>
            <a:endParaRPr lang="en-US"/>
          </a:p>
        </p:txBody>
      </p:sp>
      <p:sp>
        <p:nvSpPr>
          <p:cNvPr id="6" name="Footer Placeholder 5">
            <a:extLst>
              <a:ext uri="{FF2B5EF4-FFF2-40B4-BE49-F238E27FC236}">
                <a16:creationId xmlns:a16="http://schemas.microsoft.com/office/drawing/2014/main" id="{8894289C-D84A-4912-7144-FCF7830156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EB1647-6957-4574-EFE4-240A6B7EE066}"/>
              </a:ext>
            </a:extLst>
          </p:cNvPr>
          <p:cNvSpPr>
            <a:spLocks noGrp="1"/>
          </p:cNvSpPr>
          <p:nvPr>
            <p:ph type="sldNum" sz="quarter" idx="12"/>
          </p:nvPr>
        </p:nvSpPr>
        <p:spPr/>
        <p:txBody>
          <a:bodyPr/>
          <a:lstStyle/>
          <a:p>
            <a:fld id="{EE4966E1-A78C-574C-8241-EDBBC7D40FA5}" type="slidenum">
              <a:rPr lang="en-US" smtClean="0"/>
              <a:t>‹#›</a:t>
            </a:fld>
            <a:endParaRPr lang="en-US"/>
          </a:p>
        </p:txBody>
      </p:sp>
    </p:spTree>
    <p:extLst>
      <p:ext uri="{BB962C8B-B14F-4D97-AF65-F5344CB8AC3E}">
        <p14:creationId xmlns:p14="http://schemas.microsoft.com/office/powerpoint/2010/main" val="416441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C8761C-03E3-B49B-7393-60BFE8AEB9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5BF98F-A10C-E6F5-0FCB-F3C7564863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9BF6D1-E7C8-F4ED-D203-F90CE77E8C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9DB03A-9A6A-1448-B72D-3C00211B2B45}" type="datetimeFigureOut">
              <a:rPr lang="en-US" smtClean="0"/>
              <a:t>9/15/2025</a:t>
            </a:fld>
            <a:endParaRPr lang="en-US"/>
          </a:p>
        </p:txBody>
      </p:sp>
      <p:sp>
        <p:nvSpPr>
          <p:cNvPr id="5" name="Footer Placeholder 4">
            <a:extLst>
              <a:ext uri="{FF2B5EF4-FFF2-40B4-BE49-F238E27FC236}">
                <a16:creationId xmlns:a16="http://schemas.microsoft.com/office/drawing/2014/main" id="{1A01C411-E7A7-C109-2C3F-18CEE6719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A3B68A8-2106-3401-E363-FD5F64F6AB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4966E1-A78C-574C-8241-EDBBC7D40FA5}" type="slidenum">
              <a:rPr lang="en-US" smtClean="0"/>
              <a:t>‹#›</a:t>
            </a:fld>
            <a:endParaRPr lang="en-US"/>
          </a:p>
        </p:txBody>
      </p:sp>
    </p:spTree>
    <p:extLst>
      <p:ext uri="{BB962C8B-B14F-4D97-AF65-F5344CB8AC3E}">
        <p14:creationId xmlns:p14="http://schemas.microsoft.com/office/powerpoint/2010/main" val="3877177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cdpsdocs.state.co.us/ors/docs/reports/2024_DUI-HB17-1315.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s://doi.org/10.1080/15389588.2023.2296865" TargetMode="External"/><Relationship Id="rId4" Type="http://schemas.openxmlformats.org/officeDocument/2006/relationships/hyperlink" Target="https://colorado.public.law/statutes/crs_24-33.5-52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nsc.org/getmedia/8840b317-9960-48b9-a3ae-3fec77a9448b/position-on-cannabis-and-driving.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nhtsa.gov/sites/nhtsa.gov/files/documents/812440-marijuana-impaired-driving-report-to-congress.pdf" TargetMode="External"/><Relationship Id="rId5" Type="http://schemas.openxmlformats.org/officeDocument/2006/relationships/hyperlink" Target="https://www.sheriffs.org/sites/default/files/2018-01.pdf" TargetMode="External"/><Relationship Id="rId4" Type="http://schemas.openxmlformats.org/officeDocument/2006/relationships/hyperlink" Target="https://www.theiacp.org/sites/default/files/View%20the%20recently%20adopted%202018%20Resolutions.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0C1C3-C453-AEF3-FD6A-3F613A713634}"/>
              </a:ext>
            </a:extLst>
          </p:cNvPr>
          <p:cNvSpPr>
            <a:spLocks noGrp="1"/>
          </p:cNvSpPr>
          <p:nvPr>
            <p:ph type="title"/>
          </p:nvPr>
        </p:nvSpPr>
        <p:spPr/>
        <p:txBody>
          <a:bodyPr>
            <a:normAutofit fontScale="90000"/>
          </a:bodyPr>
          <a:lstStyle/>
          <a:p>
            <a:pPr algn="ctr"/>
            <a:r>
              <a:rPr lang="en-US" b="1" dirty="0"/>
              <a:t>5-ng/mL THC Permissible Inference Law</a:t>
            </a:r>
            <a:br>
              <a:rPr lang="en-US" b="1" dirty="0"/>
            </a:br>
            <a:r>
              <a:rPr lang="en-US" sz="2800" b="1" dirty="0"/>
              <a:t>C.R.S. 42-4-1301(6)(a)(IV)</a:t>
            </a:r>
            <a:br>
              <a:rPr lang="en-US" sz="2800" b="1" dirty="0"/>
            </a:br>
            <a:r>
              <a:rPr lang="en-US" sz="2800" dirty="0"/>
              <a:t>HB13-1325</a:t>
            </a:r>
            <a:endParaRPr lang="en-US" dirty="0"/>
          </a:p>
        </p:txBody>
      </p:sp>
      <p:sp>
        <p:nvSpPr>
          <p:cNvPr id="3" name="Content Placeholder 2">
            <a:extLst>
              <a:ext uri="{FF2B5EF4-FFF2-40B4-BE49-F238E27FC236}">
                <a16:creationId xmlns:a16="http://schemas.microsoft.com/office/drawing/2014/main" id="{01D80AA4-3A42-1390-10D1-F743969EC493}"/>
              </a:ext>
            </a:extLst>
          </p:cNvPr>
          <p:cNvSpPr>
            <a:spLocks noGrp="1"/>
          </p:cNvSpPr>
          <p:nvPr>
            <p:ph idx="1"/>
          </p:nvPr>
        </p:nvSpPr>
        <p:spPr>
          <a:xfrm>
            <a:off x="1117048" y="2506662"/>
            <a:ext cx="9271552" cy="4351338"/>
          </a:xfrm>
        </p:spPr>
        <p:txBody>
          <a:bodyPr>
            <a:normAutofit/>
          </a:bodyPr>
          <a:lstStyle/>
          <a:p>
            <a:pPr marL="0" indent="0">
              <a:buNone/>
            </a:pPr>
            <a:r>
              <a:rPr lang="en-US" sz="3200" dirty="0"/>
              <a:t>If at such time the driver’s blood contained five nanograms or more of delta 9-tetrahydrocannabinol per milliliter in whole blood, as shown by analysis of the defendant’s blood, such fact gives rise to a permissible inference that the defendant was under the influence of one or more drugs.</a:t>
            </a:r>
          </a:p>
        </p:txBody>
      </p:sp>
    </p:spTree>
    <p:extLst>
      <p:ext uri="{BB962C8B-B14F-4D97-AF65-F5344CB8AC3E}">
        <p14:creationId xmlns:p14="http://schemas.microsoft.com/office/powerpoint/2010/main" val="3067174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EA807-0775-4DEF-B59E-7773205F8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6284C-B4E9-9871-A58B-445D698C188A}"/>
              </a:ext>
            </a:extLst>
          </p:cNvPr>
          <p:cNvSpPr>
            <a:spLocks noGrp="1"/>
          </p:cNvSpPr>
          <p:nvPr>
            <p:ph type="title"/>
          </p:nvPr>
        </p:nvSpPr>
        <p:spPr/>
        <p:txBody>
          <a:bodyPr/>
          <a:lstStyle/>
          <a:p>
            <a:pPr algn="ctr"/>
            <a:r>
              <a:rPr lang="en-US" b="1" dirty="0">
                <a:latin typeface="Arial Rounded MT Bold" panose="020F0704030504030204" pitchFamily="34" charset="77"/>
              </a:rPr>
              <a:t>Convictions by charge &amp; THC level</a:t>
            </a:r>
          </a:p>
        </p:txBody>
      </p:sp>
      <p:sp>
        <p:nvSpPr>
          <p:cNvPr id="3" name="TextBox 2">
            <a:extLst>
              <a:ext uri="{FF2B5EF4-FFF2-40B4-BE49-F238E27FC236}">
                <a16:creationId xmlns:a16="http://schemas.microsoft.com/office/drawing/2014/main" id="{10444F0A-A6AC-D665-B192-F36F6183F12F}"/>
              </a:ext>
            </a:extLst>
          </p:cNvPr>
          <p:cNvSpPr txBox="1"/>
          <p:nvPr/>
        </p:nvSpPr>
        <p:spPr>
          <a:xfrm>
            <a:off x="1133906" y="1690688"/>
            <a:ext cx="5974466" cy="3970318"/>
          </a:xfrm>
          <a:prstGeom prst="rect">
            <a:avLst/>
          </a:prstGeom>
          <a:noFill/>
        </p:spPr>
        <p:txBody>
          <a:bodyPr wrap="square" rtlCol="0">
            <a:spAutoFit/>
          </a:bodyPr>
          <a:lstStyle/>
          <a:p>
            <a:r>
              <a:rPr lang="en-US" sz="3600" dirty="0"/>
              <a:t>		</a:t>
            </a:r>
            <a:r>
              <a:rPr lang="en-US" sz="3600" u="sng" dirty="0"/>
              <a:t>DUI</a:t>
            </a:r>
            <a:r>
              <a:rPr lang="en-US" sz="3600" dirty="0"/>
              <a:t>	        </a:t>
            </a:r>
            <a:r>
              <a:rPr lang="en-US" sz="3600" u="sng" dirty="0"/>
              <a:t>DWAI</a:t>
            </a:r>
            <a:r>
              <a:rPr lang="en-US" sz="3600" dirty="0"/>
              <a:t>	</a:t>
            </a:r>
          </a:p>
          <a:p>
            <a:endParaRPr lang="en-US" sz="3600" dirty="0"/>
          </a:p>
          <a:p>
            <a:r>
              <a:rPr lang="en-US" sz="3600" dirty="0"/>
              <a:t>5 ng+	</a:t>
            </a:r>
            <a:r>
              <a:rPr lang="en-US" sz="3600" b="1" dirty="0">
                <a:solidFill>
                  <a:srgbClr val="FF0000"/>
                </a:solidFill>
              </a:rPr>
              <a:t>64%</a:t>
            </a:r>
            <a:r>
              <a:rPr lang="en-US" sz="3600" dirty="0"/>
              <a:t>		99%		</a:t>
            </a:r>
          </a:p>
          <a:p>
            <a:endParaRPr lang="en-US" sz="3600" dirty="0"/>
          </a:p>
          <a:p>
            <a:r>
              <a:rPr lang="en-US" sz="3600" dirty="0"/>
              <a:t>&lt;5ng	  </a:t>
            </a:r>
            <a:r>
              <a:rPr lang="en-US" sz="3600" b="1" dirty="0">
                <a:solidFill>
                  <a:srgbClr val="FF0000"/>
                </a:solidFill>
              </a:rPr>
              <a:t>8%</a:t>
            </a:r>
            <a:r>
              <a:rPr lang="en-US" sz="3600" dirty="0"/>
              <a:t>		94%		</a:t>
            </a:r>
          </a:p>
          <a:p>
            <a:endParaRPr lang="en-US" sz="3600" dirty="0"/>
          </a:p>
          <a:p>
            <a:endParaRPr lang="en-US" sz="3600" dirty="0"/>
          </a:p>
        </p:txBody>
      </p:sp>
      <p:sp>
        <p:nvSpPr>
          <p:cNvPr id="4" name="TextBox 3">
            <a:extLst>
              <a:ext uri="{FF2B5EF4-FFF2-40B4-BE49-F238E27FC236}">
                <a16:creationId xmlns:a16="http://schemas.microsoft.com/office/drawing/2014/main" id="{C26250DC-88B8-649A-9A22-EA5F59B55F2F}"/>
              </a:ext>
            </a:extLst>
          </p:cNvPr>
          <p:cNvSpPr txBox="1"/>
          <p:nvPr/>
        </p:nvSpPr>
        <p:spPr>
          <a:xfrm>
            <a:off x="7108372" y="2133600"/>
            <a:ext cx="4082141" cy="1815882"/>
          </a:xfrm>
          <a:prstGeom prst="rect">
            <a:avLst/>
          </a:prstGeom>
          <a:noFill/>
        </p:spPr>
        <p:txBody>
          <a:bodyPr wrap="square" rtlCol="0">
            <a:spAutoFit/>
          </a:bodyPr>
          <a:lstStyle/>
          <a:p>
            <a:r>
              <a:rPr lang="en-US" sz="2800" dirty="0"/>
              <a:t>A 5 ng THC level prevents most convictions of impaired drivers below the legal limit.</a:t>
            </a:r>
          </a:p>
        </p:txBody>
      </p:sp>
      <p:sp>
        <p:nvSpPr>
          <p:cNvPr id="5" name="Oval 4">
            <a:extLst>
              <a:ext uri="{FF2B5EF4-FFF2-40B4-BE49-F238E27FC236}">
                <a16:creationId xmlns:a16="http://schemas.microsoft.com/office/drawing/2014/main" id="{D3D11664-E368-F6A9-71D4-2F12420507D6}"/>
              </a:ext>
            </a:extLst>
          </p:cNvPr>
          <p:cNvSpPr/>
          <p:nvPr/>
        </p:nvSpPr>
        <p:spPr>
          <a:xfrm>
            <a:off x="2366354" y="2561422"/>
            <a:ext cx="1386986" cy="222885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1189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BE114-95A6-D6ED-F649-36ECC4662DEC}"/>
              </a:ext>
            </a:extLst>
          </p:cNvPr>
          <p:cNvSpPr>
            <a:spLocks noGrp="1"/>
          </p:cNvSpPr>
          <p:nvPr>
            <p:ph type="title"/>
          </p:nvPr>
        </p:nvSpPr>
        <p:spPr/>
        <p:txBody>
          <a:bodyPr>
            <a:normAutofit/>
          </a:bodyPr>
          <a:lstStyle/>
          <a:p>
            <a:r>
              <a:rPr lang="en-US" sz="4000" b="1" dirty="0">
                <a:latin typeface="Arial Rounded MT Bold" panose="020F0704030504030204" pitchFamily="34" charset="77"/>
              </a:rPr>
              <a:t>A “legal limit” is not needed to convict</a:t>
            </a:r>
          </a:p>
        </p:txBody>
      </p:sp>
      <p:sp>
        <p:nvSpPr>
          <p:cNvPr id="3" name="TextBox 2">
            <a:extLst>
              <a:ext uri="{FF2B5EF4-FFF2-40B4-BE49-F238E27FC236}">
                <a16:creationId xmlns:a16="http://schemas.microsoft.com/office/drawing/2014/main" id="{9EDE934C-B799-DFD0-C556-BC528660C397}"/>
              </a:ext>
            </a:extLst>
          </p:cNvPr>
          <p:cNvSpPr txBox="1"/>
          <p:nvPr/>
        </p:nvSpPr>
        <p:spPr>
          <a:xfrm>
            <a:off x="592853" y="1690688"/>
            <a:ext cx="6612619" cy="2523768"/>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					      </a:t>
            </a:r>
            <a:r>
              <a:rPr lang="en-US" sz="2600" b="1" dirty="0">
                <a:latin typeface="Arial" panose="020B0604020202020204" pitchFamily="34" charset="0"/>
                <a:cs typeface="Arial" panose="020B0604020202020204" pitchFamily="34" charset="0"/>
              </a:rPr>
              <a:t>DUI</a:t>
            </a:r>
            <a:r>
              <a:rPr lang="en-US" sz="2600" dirty="0">
                <a:latin typeface="Arial" panose="020B0604020202020204" pitchFamily="34" charset="0"/>
                <a:cs typeface="Arial" panose="020B0604020202020204" pitchFamily="34" charset="0"/>
              </a:rPr>
              <a:t>		</a:t>
            </a:r>
            <a:r>
              <a:rPr lang="en-US" sz="2600" b="1" dirty="0">
                <a:latin typeface="Arial" panose="020B0604020202020204" pitchFamily="34" charset="0"/>
                <a:cs typeface="Arial" panose="020B0604020202020204" pitchFamily="34" charset="0"/>
              </a:rPr>
              <a:t>DWAI</a:t>
            </a:r>
          </a:p>
          <a:p>
            <a:endParaRPr lang="en-US" sz="12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5 ng law         No 5 ng law</a:t>
            </a:r>
            <a:endParaRPr lang="en-US" sz="26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Charges				1,303		1,554</a:t>
            </a:r>
          </a:p>
          <a:p>
            <a:r>
              <a:rPr lang="en-US" sz="2600" dirty="0">
                <a:latin typeface="Arial" panose="020B0604020202020204" pitchFamily="34" charset="0"/>
                <a:cs typeface="Arial" panose="020B0604020202020204" pitchFamily="34" charset="0"/>
              </a:rPr>
              <a:t>Convictions			    586	1,528</a:t>
            </a:r>
          </a:p>
          <a:p>
            <a:r>
              <a:rPr lang="en-US" sz="2600" dirty="0">
                <a:latin typeface="Arial" panose="020B0604020202020204" pitchFamily="34" charset="0"/>
                <a:cs typeface="Arial" panose="020B0604020202020204" pitchFamily="34" charset="0"/>
              </a:rPr>
              <a:t>    Conviction rate      </a:t>
            </a:r>
            <a:r>
              <a:rPr lang="en-US" sz="2600" b="1" dirty="0">
                <a:latin typeface="Arial" panose="020B0604020202020204" pitchFamily="34" charset="0"/>
                <a:cs typeface="Arial" panose="020B0604020202020204" pitchFamily="34" charset="0"/>
              </a:rPr>
              <a:t>45%	  98%</a:t>
            </a:r>
          </a:p>
        </p:txBody>
      </p:sp>
      <p:sp>
        <p:nvSpPr>
          <p:cNvPr id="4" name="TextBox 3">
            <a:extLst>
              <a:ext uri="{FF2B5EF4-FFF2-40B4-BE49-F238E27FC236}">
                <a16:creationId xmlns:a16="http://schemas.microsoft.com/office/drawing/2014/main" id="{A4937694-F30D-5313-784D-C4F5471D71E7}"/>
              </a:ext>
            </a:extLst>
          </p:cNvPr>
          <p:cNvSpPr txBox="1"/>
          <p:nvPr/>
        </p:nvSpPr>
        <p:spPr>
          <a:xfrm>
            <a:off x="6742445" y="1769716"/>
            <a:ext cx="4856702" cy="2985433"/>
          </a:xfrm>
          <a:prstGeom prst="rect">
            <a:avLst/>
          </a:prstGeom>
          <a:noFill/>
        </p:spPr>
        <p:txBody>
          <a:bodyPr wrap="square" rtlCol="0">
            <a:spAutoFit/>
          </a:bodyPr>
          <a:lstStyle/>
          <a:p>
            <a:r>
              <a:rPr lang="en-US" sz="2400" dirty="0">
                <a:solidFill>
                  <a:srgbClr val="FF0000"/>
                </a:solidFill>
              </a:rPr>
              <a:t>The high DWAI conviction rate (which has no 5 ng/mL provision) is evidence that THC legal limits are not needed to achieve good conviction rates.</a:t>
            </a:r>
          </a:p>
          <a:p>
            <a:endParaRPr lang="en-US" sz="2000" dirty="0">
              <a:solidFill>
                <a:srgbClr val="FF0000"/>
              </a:solidFill>
            </a:endParaRPr>
          </a:p>
          <a:p>
            <a:r>
              <a:rPr lang="en-US" sz="2400" dirty="0"/>
              <a:t>72% of THC </a:t>
            </a:r>
            <a:r>
              <a:rPr lang="en-US" sz="2400" i="1" dirty="0"/>
              <a:t>only</a:t>
            </a:r>
            <a:r>
              <a:rPr lang="en-US" sz="2400" dirty="0"/>
              <a:t> convictions were for DWAI</a:t>
            </a:r>
          </a:p>
        </p:txBody>
      </p:sp>
      <p:sp>
        <p:nvSpPr>
          <p:cNvPr id="5" name="TextBox 4">
            <a:extLst>
              <a:ext uri="{FF2B5EF4-FFF2-40B4-BE49-F238E27FC236}">
                <a16:creationId xmlns:a16="http://schemas.microsoft.com/office/drawing/2014/main" id="{5A07B895-DF50-6B01-7188-59611E6262FB}"/>
              </a:ext>
            </a:extLst>
          </p:cNvPr>
          <p:cNvSpPr txBox="1"/>
          <p:nvPr/>
        </p:nvSpPr>
        <p:spPr>
          <a:xfrm>
            <a:off x="592853" y="4834177"/>
            <a:ext cx="11277797" cy="1569660"/>
          </a:xfrm>
          <a:prstGeom prst="rect">
            <a:avLst/>
          </a:prstGeom>
          <a:noFill/>
        </p:spPr>
        <p:txBody>
          <a:bodyPr wrap="square" rtlCol="0">
            <a:spAutoFit/>
          </a:bodyPr>
          <a:lstStyle/>
          <a:p>
            <a:r>
              <a:rPr lang="en-US" sz="2400" b="1" dirty="0">
                <a:latin typeface="Arial Rounded MT Bold" panose="020F0704030504030204" pitchFamily="34" charset="77"/>
              </a:rPr>
              <a:t>Keys to conviction:	Avoid use of a THC “legal limit”</a:t>
            </a:r>
          </a:p>
          <a:p>
            <a:r>
              <a:rPr lang="en-US" sz="2400" b="1" dirty="0">
                <a:latin typeface="Arial Rounded MT Bold" panose="020F0704030504030204" pitchFamily="34" charset="77"/>
              </a:rPr>
              <a:t>					            Charge DWAI, not DUI</a:t>
            </a:r>
          </a:p>
          <a:p>
            <a:r>
              <a:rPr lang="en-US" sz="2400" b="1" dirty="0">
                <a:latin typeface="Arial Rounded MT Bold" panose="020F0704030504030204" pitchFamily="34" charset="77"/>
              </a:rPr>
              <a:t>                                          Charge impairment, not incapable of safe driving   </a:t>
            </a:r>
          </a:p>
          <a:p>
            <a:r>
              <a:rPr lang="en-US" sz="2400" b="1" dirty="0">
                <a:latin typeface="Arial Rounded MT Bold" panose="020F0704030504030204" pitchFamily="34" charset="77"/>
              </a:rPr>
              <a:t>					</a:t>
            </a:r>
            <a:endParaRPr lang="en-US" b="1" dirty="0">
              <a:latin typeface="Arial Rounded MT Bold" panose="020F0704030504030204" pitchFamily="34" charset="77"/>
            </a:endParaRPr>
          </a:p>
        </p:txBody>
      </p:sp>
    </p:spTree>
    <p:extLst>
      <p:ext uri="{BB962C8B-B14F-4D97-AF65-F5344CB8AC3E}">
        <p14:creationId xmlns:p14="http://schemas.microsoft.com/office/powerpoint/2010/main" val="478614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0576E-B068-B7E5-1048-51AED7233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C89124-B937-7EBE-056A-0C492811D181}"/>
              </a:ext>
            </a:extLst>
          </p:cNvPr>
          <p:cNvSpPr>
            <a:spLocks noGrp="1"/>
          </p:cNvSpPr>
          <p:nvPr>
            <p:ph type="title"/>
          </p:nvPr>
        </p:nvSpPr>
        <p:spPr/>
        <p:txBody>
          <a:bodyPr>
            <a:normAutofit/>
          </a:bodyPr>
          <a:lstStyle/>
          <a:p>
            <a:pPr algn="ctr"/>
            <a:r>
              <a:rPr lang="en-US" sz="5400" dirty="0">
                <a:latin typeface="Arial Rounded MT Bold" panose="020F0704030504030204" pitchFamily="34" charset="77"/>
              </a:rPr>
              <a:t> </a:t>
            </a:r>
            <a:r>
              <a:rPr lang="en-US" sz="4000" dirty="0">
                <a:latin typeface="Arial Rounded MT Bold" panose="020F0704030504030204" pitchFamily="34" charset="77"/>
              </a:rPr>
              <a:t>Legal definitions of drugged driving</a:t>
            </a:r>
            <a:endParaRPr lang="en-US" sz="5400" dirty="0">
              <a:latin typeface="Arial Rounded MT Bold" panose="020F0704030504030204" pitchFamily="34" charset="77"/>
            </a:endParaRPr>
          </a:p>
        </p:txBody>
      </p:sp>
      <p:sp>
        <p:nvSpPr>
          <p:cNvPr id="5" name="TextBox 4">
            <a:extLst>
              <a:ext uri="{FF2B5EF4-FFF2-40B4-BE49-F238E27FC236}">
                <a16:creationId xmlns:a16="http://schemas.microsoft.com/office/drawing/2014/main" id="{65BBB5E8-44FD-BA26-7F90-E7DAFDE721FD}"/>
              </a:ext>
            </a:extLst>
          </p:cNvPr>
          <p:cNvSpPr txBox="1"/>
          <p:nvPr/>
        </p:nvSpPr>
        <p:spPr>
          <a:xfrm>
            <a:off x="693335" y="1816608"/>
            <a:ext cx="11635991" cy="769441"/>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Like Colorado’s DUI				Like Colorado’s DWAI</a:t>
            </a:r>
          </a:p>
          <a:p>
            <a:r>
              <a:rPr lang="en-US" sz="2000" dirty="0">
                <a:latin typeface="Arial" panose="020B0604020202020204" pitchFamily="34" charset="0"/>
                <a:cs typeface="Arial" panose="020B0604020202020204" pitchFamily="34" charset="0"/>
              </a:rPr>
              <a:t>“incapable of safe driving”		       “impaired to the slightest degree, less safe to drive”</a:t>
            </a:r>
          </a:p>
        </p:txBody>
      </p:sp>
      <p:sp>
        <p:nvSpPr>
          <p:cNvPr id="6" name="TextBox 5">
            <a:extLst>
              <a:ext uri="{FF2B5EF4-FFF2-40B4-BE49-F238E27FC236}">
                <a16:creationId xmlns:a16="http://schemas.microsoft.com/office/drawing/2014/main" id="{65FE00BA-F115-02FD-696F-12B751BC8A60}"/>
              </a:ext>
            </a:extLst>
          </p:cNvPr>
          <p:cNvSpPr txBox="1"/>
          <p:nvPr/>
        </p:nvSpPr>
        <p:spPr>
          <a:xfrm>
            <a:off x="1117778" y="2773525"/>
            <a:ext cx="2731008" cy="2308324"/>
          </a:xfrm>
          <a:prstGeom prst="rect">
            <a:avLst/>
          </a:prstGeom>
          <a:noFill/>
        </p:spPr>
        <p:txBody>
          <a:bodyPr wrap="square" rtlCol="0">
            <a:spAutoFit/>
          </a:bodyPr>
          <a:lstStyle/>
          <a:p>
            <a:r>
              <a:rPr lang="en-US" sz="2400" dirty="0"/>
              <a:t>AL			ND		</a:t>
            </a:r>
          </a:p>
          <a:p>
            <a:r>
              <a:rPr lang="en-US" sz="2400" dirty="0"/>
              <a:t>IL			SD		</a:t>
            </a:r>
          </a:p>
          <a:p>
            <a:r>
              <a:rPr lang="en-US" sz="2400" dirty="0"/>
              <a:t>KS			UT</a:t>
            </a:r>
          </a:p>
          <a:p>
            <a:r>
              <a:rPr lang="en-US" sz="2400" dirty="0"/>
              <a:t>MD			WI</a:t>
            </a:r>
          </a:p>
          <a:p>
            <a:r>
              <a:rPr lang="en-US" sz="2400" dirty="0"/>
              <a:t>NV			WY</a:t>
            </a:r>
          </a:p>
          <a:p>
            <a:r>
              <a:rPr lang="en-US" sz="2400" dirty="0"/>
              <a:t>NM		OK</a:t>
            </a:r>
          </a:p>
        </p:txBody>
      </p:sp>
      <p:sp>
        <p:nvSpPr>
          <p:cNvPr id="7" name="TextBox 6">
            <a:extLst>
              <a:ext uri="{FF2B5EF4-FFF2-40B4-BE49-F238E27FC236}">
                <a16:creationId xmlns:a16="http://schemas.microsoft.com/office/drawing/2014/main" id="{1F174F1F-573C-E545-DD15-B06B45E5D248}"/>
              </a:ext>
            </a:extLst>
          </p:cNvPr>
          <p:cNvSpPr txBox="1"/>
          <p:nvPr/>
        </p:nvSpPr>
        <p:spPr>
          <a:xfrm>
            <a:off x="4431323" y="2621279"/>
            <a:ext cx="7346149" cy="2862322"/>
          </a:xfrm>
          <a:prstGeom prst="rect">
            <a:avLst/>
          </a:prstGeom>
          <a:noFill/>
        </p:spPr>
        <p:txBody>
          <a:bodyPr wrap="square" rtlCol="0">
            <a:spAutoFit/>
          </a:bodyPr>
          <a:lstStyle/>
          <a:p>
            <a:r>
              <a:rPr lang="en-US" b="1" dirty="0"/>
              <a:t>AR</a:t>
            </a:r>
            <a:r>
              <a:rPr lang="en-US" dirty="0"/>
              <a:t> Skills &amp; Judgment altered            </a:t>
            </a:r>
            <a:r>
              <a:rPr lang="en-US" b="1" dirty="0"/>
              <a:t>AZ</a:t>
            </a:r>
            <a:r>
              <a:rPr lang="en-US" dirty="0"/>
              <a:t>  Impairs to slightest degree</a:t>
            </a:r>
          </a:p>
          <a:p>
            <a:r>
              <a:rPr lang="en-US" b="1" dirty="0"/>
              <a:t>DC</a:t>
            </a:r>
            <a:r>
              <a:rPr lang="en-US" dirty="0"/>
              <a:t> Can be perceived                           </a:t>
            </a:r>
            <a:r>
              <a:rPr lang="en-US" b="1" dirty="0"/>
              <a:t>DE</a:t>
            </a:r>
            <a:r>
              <a:rPr lang="en-US" dirty="0"/>
              <a:t> Less able to clear judgment</a:t>
            </a:r>
          </a:p>
          <a:p>
            <a:r>
              <a:rPr lang="en-US" b="1" dirty="0"/>
              <a:t>FL</a:t>
            </a:r>
            <a:r>
              <a:rPr lang="en-US" dirty="0"/>
              <a:t>  Normal facilities impaired          </a:t>
            </a:r>
            <a:r>
              <a:rPr lang="en-US" b="1" dirty="0"/>
              <a:t>GA</a:t>
            </a:r>
            <a:r>
              <a:rPr lang="en-US" dirty="0"/>
              <a:t> Less safe to drive</a:t>
            </a:r>
          </a:p>
          <a:p>
            <a:r>
              <a:rPr lang="en-US" b="1" dirty="0"/>
              <a:t>HI</a:t>
            </a:r>
            <a:r>
              <a:rPr lang="en-US" dirty="0"/>
              <a:t>  Impairs mental faculties              </a:t>
            </a:r>
            <a:r>
              <a:rPr lang="en-US" b="1" dirty="0"/>
              <a:t>KY</a:t>
            </a:r>
            <a:r>
              <a:rPr lang="en-US" dirty="0"/>
              <a:t> Impairs driving ability</a:t>
            </a:r>
          </a:p>
          <a:p>
            <a:r>
              <a:rPr lang="en-US" b="1" dirty="0"/>
              <a:t>MS</a:t>
            </a:r>
            <a:r>
              <a:rPr lang="en-US" dirty="0"/>
              <a:t> Impairs ability to operate.           </a:t>
            </a:r>
            <a:r>
              <a:rPr lang="en-US" b="1" dirty="0"/>
              <a:t>MT</a:t>
            </a:r>
            <a:r>
              <a:rPr lang="en-US" dirty="0"/>
              <a:t>  Ability is diminished</a:t>
            </a:r>
          </a:p>
          <a:p>
            <a:r>
              <a:rPr lang="en-US" b="1" dirty="0"/>
              <a:t>NH</a:t>
            </a:r>
            <a:r>
              <a:rPr lang="en-US" dirty="0"/>
              <a:t> Impairs ability.                                  </a:t>
            </a:r>
            <a:r>
              <a:rPr lang="en-US" b="1" dirty="0"/>
              <a:t>NY</a:t>
            </a:r>
            <a:r>
              <a:rPr lang="en-US" dirty="0"/>
              <a:t> Ability is impaired</a:t>
            </a:r>
          </a:p>
          <a:p>
            <a:r>
              <a:rPr lang="en-US" b="1" dirty="0"/>
              <a:t>PA</a:t>
            </a:r>
            <a:r>
              <a:rPr lang="en-US" dirty="0"/>
              <a:t> Impairs ability to drive safely      </a:t>
            </a:r>
            <a:r>
              <a:rPr lang="en-US" b="1" dirty="0"/>
              <a:t>SC</a:t>
            </a:r>
            <a:r>
              <a:rPr lang="en-US" dirty="0"/>
              <a:t> Faculties materially impaired</a:t>
            </a:r>
          </a:p>
          <a:p>
            <a:r>
              <a:rPr lang="en-US" b="1" dirty="0"/>
              <a:t>TN</a:t>
            </a:r>
            <a:r>
              <a:rPr lang="en-US" dirty="0"/>
              <a:t> Impairs ability to operate.            </a:t>
            </a:r>
            <a:r>
              <a:rPr lang="en-US" b="1" dirty="0"/>
              <a:t>TX</a:t>
            </a:r>
            <a:r>
              <a:rPr lang="en-US" dirty="0"/>
              <a:t>  Not normal use of faculties</a:t>
            </a:r>
          </a:p>
          <a:p>
            <a:r>
              <a:rPr lang="en-US" b="1" dirty="0"/>
              <a:t>VA</a:t>
            </a:r>
            <a:r>
              <a:rPr lang="en-US" dirty="0"/>
              <a:t> Impairs to slightest degree.         </a:t>
            </a:r>
            <a:r>
              <a:rPr lang="en-US" b="1" dirty="0"/>
              <a:t>VT</a:t>
            </a:r>
            <a:r>
              <a:rPr lang="en-US" dirty="0"/>
              <a:t> Impaired to the slightest degree</a:t>
            </a:r>
          </a:p>
          <a:p>
            <a:r>
              <a:rPr lang="en-US" b="1" dirty="0"/>
              <a:t>WA</a:t>
            </a:r>
            <a:r>
              <a:rPr lang="en-US" dirty="0"/>
              <a:t> Affected by</a:t>
            </a:r>
          </a:p>
        </p:txBody>
      </p:sp>
    </p:spTree>
    <p:extLst>
      <p:ext uri="{BB962C8B-B14F-4D97-AF65-F5344CB8AC3E}">
        <p14:creationId xmlns:p14="http://schemas.microsoft.com/office/powerpoint/2010/main" val="1097798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AEE50-D973-E5CB-A832-C27CABC802E2}"/>
            </a:ext>
          </a:extLst>
        </p:cNvPr>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EBFAC789-713E-534E-C872-529BF7EAECD0}"/>
              </a:ext>
            </a:extLst>
          </p:cNvPr>
          <p:cNvGraphicFramePr>
            <a:graphicFrameLocks/>
          </p:cNvGraphicFramePr>
          <p:nvPr/>
        </p:nvGraphicFramePr>
        <p:xfrm>
          <a:off x="614855" y="346841"/>
          <a:ext cx="11272345" cy="5247509"/>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767475E5-4EE4-9179-C868-6F187CCFACB1}"/>
              </a:ext>
            </a:extLst>
          </p:cNvPr>
          <p:cNvSpPr txBox="1"/>
          <p:nvPr/>
        </p:nvSpPr>
        <p:spPr>
          <a:xfrm>
            <a:off x="6392129" y="5731510"/>
            <a:ext cx="5060731" cy="615553"/>
          </a:xfrm>
          <a:prstGeom prst="rect">
            <a:avLst/>
          </a:prstGeom>
          <a:noFill/>
        </p:spPr>
        <p:txBody>
          <a:bodyPr wrap="square" rtlCol="0">
            <a:spAutoFit/>
          </a:bodyPr>
          <a:lstStyle/>
          <a:p>
            <a:r>
              <a:rPr lang="en-US" dirty="0"/>
              <a:t>Sources: CDPS annual DUI reports 2018-2021</a:t>
            </a:r>
          </a:p>
          <a:p>
            <a:r>
              <a:rPr lang="en-US" sz="1600" dirty="0"/>
              <a:t>(2018 data unavailable for Alcohol, THC and Other) </a:t>
            </a:r>
          </a:p>
        </p:txBody>
      </p:sp>
      <p:sp>
        <p:nvSpPr>
          <p:cNvPr id="2" name="TextBox 1">
            <a:extLst>
              <a:ext uri="{FF2B5EF4-FFF2-40B4-BE49-F238E27FC236}">
                <a16:creationId xmlns:a16="http://schemas.microsoft.com/office/drawing/2014/main" id="{60D0D79E-AC43-2100-CC89-37AF886E0636}"/>
              </a:ext>
            </a:extLst>
          </p:cNvPr>
          <p:cNvSpPr txBox="1"/>
          <p:nvPr/>
        </p:nvSpPr>
        <p:spPr>
          <a:xfrm>
            <a:off x="9188275" y="2114550"/>
            <a:ext cx="2388870" cy="400110"/>
          </a:xfrm>
          <a:prstGeom prst="rect">
            <a:avLst/>
          </a:prstGeom>
          <a:noFill/>
        </p:spPr>
        <p:txBody>
          <a:bodyPr wrap="square" rtlCol="0">
            <a:spAutoFit/>
          </a:bodyPr>
          <a:lstStyle/>
          <a:p>
            <a:r>
              <a:rPr lang="en-US" sz="2000" b="1" dirty="0">
                <a:solidFill>
                  <a:srgbClr val="FF0000"/>
                </a:solidFill>
              </a:rPr>
              <a:t>Avg. BAC 0.16</a:t>
            </a:r>
          </a:p>
        </p:txBody>
      </p:sp>
    </p:spTree>
    <p:extLst>
      <p:ext uri="{BB962C8B-B14F-4D97-AF65-F5344CB8AC3E}">
        <p14:creationId xmlns:p14="http://schemas.microsoft.com/office/powerpoint/2010/main" val="2981684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94FE6-C445-0EF0-BA1B-166771C6B23B}"/>
            </a:ext>
          </a:extLst>
        </p:cNvPr>
        <p:cNvGrpSpPr/>
        <p:nvPr/>
      </p:nvGrpSpPr>
      <p:grpSpPr>
        <a:xfrm>
          <a:off x="0" y="0"/>
          <a:ext cx="0" cy="0"/>
          <a:chOff x="0" y="0"/>
          <a:chExt cx="0" cy="0"/>
        </a:xfrm>
      </p:grpSpPr>
      <p:pic>
        <p:nvPicPr>
          <p:cNvPr id="4" name="Picture 3" descr="A graph with a line graph&#10;&#10;Description automatically generated with medium confidence">
            <a:extLst>
              <a:ext uri="{FF2B5EF4-FFF2-40B4-BE49-F238E27FC236}">
                <a16:creationId xmlns:a16="http://schemas.microsoft.com/office/drawing/2014/main" id="{6DBCD62A-4FCB-3760-71E7-E93FB6874D11}"/>
              </a:ext>
            </a:extLst>
          </p:cNvPr>
          <p:cNvPicPr>
            <a:picLocks noChangeAspect="1"/>
          </p:cNvPicPr>
          <p:nvPr/>
        </p:nvPicPr>
        <p:blipFill>
          <a:blip r:embed="rId3"/>
          <a:stretch>
            <a:fillRect/>
          </a:stretch>
        </p:blipFill>
        <p:spPr>
          <a:xfrm>
            <a:off x="1257956" y="963504"/>
            <a:ext cx="6743700" cy="5461000"/>
          </a:xfrm>
          <a:prstGeom prst="rect">
            <a:avLst/>
          </a:prstGeom>
        </p:spPr>
      </p:pic>
      <p:sp>
        <p:nvSpPr>
          <p:cNvPr id="5" name="TextBox 4">
            <a:extLst>
              <a:ext uri="{FF2B5EF4-FFF2-40B4-BE49-F238E27FC236}">
                <a16:creationId xmlns:a16="http://schemas.microsoft.com/office/drawing/2014/main" id="{64634567-169E-9B1A-C1AF-1D89729C2818}"/>
              </a:ext>
            </a:extLst>
          </p:cNvPr>
          <p:cNvSpPr txBox="1"/>
          <p:nvPr/>
        </p:nvSpPr>
        <p:spPr>
          <a:xfrm>
            <a:off x="993228" y="346841"/>
            <a:ext cx="10610193" cy="646331"/>
          </a:xfrm>
          <a:prstGeom prst="rect">
            <a:avLst/>
          </a:prstGeom>
          <a:noFill/>
        </p:spPr>
        <p:txBody>
          <a:bodyPr wrap="square" rtlCol="0">
            <a:spAutoFit/>
          </a:bodyPr>
          <a:lstStyle/>
          <a:p>
            <a:pPr algn="ctr"/>
            <a:r>
              <a:rPr lang="en-US" sz="3600" b="1" dirty="0">
                <a:latin typeface="Arial Rounded MT Bold" panose="020F0704030504030204" pitchFamily="34" charset="77"/>
              </a:rPr>
              <a:t>BAC vs adjusted relative crash risk</a:t>
            </a:r>
          </a:p>
        </p:txBody>
      </p:sp>
      <p:sp>
        <p:nvSpPr>
          <p:cNvPr id="6" name="TextBox 5">
            <a:extLst>
              <a:ext uri="{FF2B5EF4-FFF2-40B4-BE49-F238E27FC236}">
                <a16:creationId xmlns:a16="http://schemas.microsoft.com/office/drawing/2014/main" id="{72B46884-7D3F-C4E8-FFA6-E84D03D2F0AA}"/>
              </a:ext>
            </a:extLst>
          </p:cNvPr>
          <p:cNvSpPr txBox="1"/>
          <p:nvPr/>
        </p:nvSpPr>
        <p:spPr>
          <a:xfrm>
            <a:off x="7693573" y="6055172"/>
            <a:ext cx="4303986" cy="369332"/>
          </a:xfrm>
          <a:prstGeom prst="rect">
            <a:avLst/>
          </a:prstGeom>
          <a:noFill/>
        </p:spPr>
        <p:txBody>
          <a:bodyPr wrap="square" rtlCol="0">
            <a:spAutoFit/>
          </a:bodyPr>
          <a:lstStyle/>
          <a:p>
            <a:r>
              <a:rPr lang="en-US" dirty="0"/>
              <a:t>Source: NHTSA DOT HS 813 233 (2022)</a:t>
            </a:r>
          </a:p>
        </p:txBody>
      </p:sp>
      <p:cxnSp>
        <p:nvCxnSpPr>
          <p:cNvPr id="3" name="Straight Connector 2">
            <a:extLst>
              <a:ext uri="{FF2B5EF4-FFF2-40B4-BE49-F238E27FC236}">
                <a16:creationId xmlns:a16="http://schemas.microsoft.com/office/drawing/2014/main" id="{A291FC29-755A-BEFF-8C74-F3B906B38B48}"/>
              </a:ext>
            </a:extLst>
          </p:cNvPr>
          <p:cNvCxnSpPr/>
          <p:nvPr/>
        </p:nvCxnSpPr>
        <p:spPr>
          <a:xfrm flipV="1">
            <a:off x="5659821" y="5060731"/>
            <a:ext cx="0" cy="740979"/>
          </a:xfrm>
          <a:prstGeom prst="line">
            <a:avLst/>
          </a:prstGeom>
          <a:ln w="31750">
            <a:solidFill>
              <a:srgbClr val="FF0000"/>
            </a:solidFill>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EE647EAD-BEE4-3211-C51C-AA7F9C251F5D}"/>
              </a:ext>
            </a:extLst>
          </p:cNvPr>
          <p:cNvCxnSpPr/>
          <p:nvPr/>
        </p:nvCxnSpPr>
        <p:spPr>
          <a:xfrm>
            <a:off x="2380593" y="5060731"/>
            <a:ext cx="3279228" cy="0"/>
          </a:xfrm>
          <a:prstGeom prst="line">
            <a:avLst/>
          </a:prstGeom>
          <a:ln w="28575">
            <a:solidFill>
              <a:srgbClr val="FF0000"/>
            </a:solidFill>
            <a:prstDash val="dash"/>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5E7B8350-6715-E2D9-FEE4-07F1CF450CE9}"/>
              </a:ext>
            </a:extLst>
          </p:cNvPr>
          <p:cNvSpPr txBox="1"/>
          <p:nvPr/>
        </p:nvSpPr>
        <p:spPr>
          <a:xfrm>
            <a:off x="7404794" y="2611453"/>
            <a:ext cx="4469705" cy="923330"/>
          </a:xfrm>
          <a:prstGeom prst="rect">
            <a:avLst/>
          </a:prstGeom>
          <a:noFill/>
        </p:spPr>
        <p:txBody>
          <a:bodyPr wrap="square" lIns="0" tIns="0" rIns="0" bIns="0" rtlCol="0">
            <a:spAutoFit/>
          </a:bodyPr>
          <a:lstStyle/>
          <a:p>
            <a:r>
              <a:rPr lang="en-US" sz="2000" dirty="0">
                <a:solidFill>
                  <a:srgbClr val="FF0000"/>
                </a:solidFill>
                <a:latin typeface="Arial Rounded MT Bold" panose="020F0704030504030204" pitchFamily="34" charset="77"/>
              </a:rPr>
              <a:t>Alcohol </a:t>
            </a:r>
            <a:r>
              <a:rPr lang="en-US" sz="2000" i="1" dirty="0">
                <a:solidFill>
                  <a:srgbClr val="FF0000"/>
                </a:solidFill>
                <a:latin typeface="Arial Rounded MT Bold" panose="020F0704030504030204" pitchFamily="34" charset="77"/>
              </a:rPr>
              <a:t>only 	</a:t>
            </a:r>
            <a:r>
              <a:rPr lang="en-US" sz="2000" dirty="0">
                <a:solidFill>
                  <a:srgbClr val="FF0000"/>
                </a:solidFill>
                <a:latin typeface="Arial Rounded MT Bold" panose="020F0704030504030204" pitchFamily="34" charset="77"/>
              </a:rPr>
              <a:t>RR</a:t>
            </a:r>
            <a:r>
              <a:rPr lang="en-US" sz="2000" baseline="-25000" dirty="0">
                <a:solidFill>
                  <a:srgbClr val="FF0000"/>
                </a:solidFill>
                <a:latin typeface="Arial Rounded MT Bold" panose="020F0704030504030204" pitchFamily="34" charset="77"/>
              </a:rPr>
              <a:t>0.16</a:t>
            </a:r>
            <a:r>
              <a:rPr lang="en-US" sz="2000" dirty="0">
                <a:solidFill>
                  <a:srgbClr val="FF0000"/>
                </a:solidFill>
                <a:latin typeface="Arial Rounded MT Bold" panose="020F0704030504030204" pitchFamily="34" charset="77"/>
              </a:rPr>
              <a:t>               = 30</a:t>
            </a:r>
          </a:p>
          <a:p>
            <a:endParaRPr lang="en-US" sz="2000" dirty="0">
              <a:solidFill>
                <a:srgbClr val="FF0000"/>
              </a:solidFill>
              <a:latin typeface="Arial Rounded MT Bold" panose="020F0704030504030204" pitchFamily="34" charset="77"/>
            </a:endParaRPr>
          </a:p>
          <a:p>
            <a:r>
              <a:rPr lang="en-US" sz="2000" dirty="0">
                <a:solidFill>
                  <a:srgbClr val="FF0000"/>
                </a:solidFill>
                <a:latin typeface="Arial Rounded MT Bold" panose="020F0704030504030204" pitchFamily="34" charset="77"/>
              </a:rPr>
              <a:t>THC </a:t>
            </a:r>
            <a:r>
              <a:rPr lang="en-US" sz="2000" i="1" dirty="0">
                <a:solidFill>
                  <a:srgbClr val="FF0000"/>
                </a:solidFill>
                <a:latin typeface="Arial Rounded MT Bold" panose="020F0704030504030204" pitchFamily="34" charset="77"/>
              </a:rPr>
              <a:t>only 		</a:t>
            </a:r>
            <a:r>
              <a:rPr lang="en-US" sz="2000" dirty="0">
                <a:solidFill>
                  <a:srgbClr val="FF0000"/>
                </a:solidFill>
                <a:latin typeface="Arial Rounded MT Bold" panose="020F0704030504030204" pitchFamily="34" charset="77"/>
              </a:rPr>
              <a:t>RR 46% </a:t>
            </a:r>
            <a:r>
              <a:rPr lang="en-US" sz="2000" b="1" dirty="0">
                <a:solidFill>
                  <a:srgbClr val="FF0000"/>
                </a:solidFill>
                <a:latin typeface="Arial" panose="020B0604020202020204" pitchFamily="34" charset="0"/>
                <a:cs typeface="Arial" panose="020B0604020202020204" pitchFamily="34" charset="0"/>
              </a:rPr>
              <a:t>x 30   = 14</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6992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B6EDA-BC4B-269B-0EC3-6FE72D2D0D65}"/>
              </a:ext>
            </a:extLst>
          </p:cNvPr>
          <p:cNvSpPr>
            <a:spLocks noGrp="1"/>
          </p:cNvSpPr>
          <p:nvPr>
            <p:ph type="title"/>
          </p:nvPr>
        </p:nvSpPr>
        <p:spPr>
          <a:xfrm>
            <a:off x="508000" y="365125"/>
            <a:ext cx="11188700" cy="1654175"/>
          </a:xfrm>
        </p:spPr>
        <p:txBody>
          <a:bodyPr/>
          <a:lstStyle/>
          <a:p>
            <a:r>
              <a:rPr lang="en-US" b="1" dirty="0"/>
              <a:t>If Colorado knew in 2013 what it knows now, would the 5-ng law have passed?	</a:t>
            </a:r>
          </a:p>
        </p:txBody>
      </p:sp>
      <p:sp>
        <p:nvSpPr>
          <p:cNvPr id="3" name="Content Placeholder 2">
            <a:extLst>
              <a:ext uri="{FF2B5EF4-FFF2-40B4-BE49-F238E27FC236}">
                <a16:creationId xmlns:a16="http://schemas.microsoft.com/office/drawing/2014/main" id="{82E32C15-3371-00DC-8516-C89192F723B3}"/>
              </a:ext>
            </a:extLst>
          </p:cNvPr>
          <p:cNvSpPr>
            <a:spLocks noGrp="1"/>
          </p:cNvSpPr>
          <p:nvPr>
            <p:ph idx="1"/>
          </p:nvPr>
        </p:nvSpPr>
        <p:spPr>
          <a:xfrm>
            <a:off x="838199" y="2463800"/>
            <a:ext cx="10722429" cy="3713162"/>
          </a:xfrm>
        </p:spPr>
        <p:txBody>
          <a:bodyPr>
            <a:normAutofit/>
          </a:bodyPr>
          <a:lstStyle/>
          <a:p>
            <a:r>
              <a:rPr lang="en-US" sz="2000" b="1" dirty="0"/>
              <a:t>Latest Colorado DUI report</a:t>
            </a:r>
          </a:p>
          <a:p>
            <a:pPr lvl="1"/>
            <a:r>
              <a:rPr lang="en-US" sz="1800" dirty="0"/>
              <a:t>Rochelle R, Rosenthal A. Driving Under the Influence of Drugs and Alcohol. Colorado Department of Criminal Justice, July 2024</a:t>
            </a:r>
          </a:p>
          <a:p>
            <a:pPr lvl="1"/>
            <a:r>
              <a:rPr lang="en-US" sz="1800" u="sng" dirty="0">
                <a:solidFill>
                  <a:srgbClr val="0068DA"/>
                </a:solidFill>
                <a:effectLst/>
                <a:hlinkClick r:id="rId3"/>
              </a:rPr>
              <a:t>https://cdpsdocs.state.co.us/ors/docs/reports/2024_DUI-HB17-1315.pdf</a:t>
            </a:r>
            <a:endParaRPr lang="en-US" sz="1800" dirty="0"/>
          </a:p>
          <a:p>
            <a:r>
              <a:rPr lang="en-US" sz="2000" b="1" dirty="0"/>
              <a:t>Colorado law requiring DUI report</a:t>
            </a:r>
          </a:p>
          <a:p>
            <a:pPr lvl="1"/>
            <a:r>
              <a:rPr lang="en-US" sz="1800" dirty="0"/>
              <a:t>C.R.S 24-33.5-520</a:t>
            </a:r>
          </a:p>
          <a:p>
            <a:pPr lvl="1"/>
            <a:r>
              <a:rPr lang="en-US" sz="1800" dirty="0">
                <a:hlinkClick r:id="rId4"/>
              </a:rPr>
              <a:t>https://colorado.public.law/statutes/crs_24-33.5-520</a:t>
            </a:r>
            <a:r>
              <a:rPr lang="en-US" sz="1800" dirty="0"/>
              <a:t> </a:t>
            </a:r>
          </a:p>
          <a:p>
            <a:r>
              <a:rPr lang="en-US" sz="2000" b="1" dirty="0"/>
              <a:t>Published manuscript on today’s presentation</a:t>
            </a:r>
          </a:p>
          <a:p>
            <a:pPr lvl="1"/>
            <a:r>
              <a:rPr lang="en-US" sz="1800" dirty="0"/>
              <a:t>Wood E. Colorado drugged driving prevalence and impaired driving conviction rates:  Effects of impaired driving definitions and a 5-nanogram limit for delta-9-tetrahydrocannabinol. </a:t>
            </a:r>
            <a:r>
              <a:rPr lang="en-US" sz="1800" i="1" dirty="0"/>
              <a:t>Traffic Injury Prevention. (</a:t>
            </a:r>
            <a:r>
              <a:rPr lang="en-US" sz="1800" dirty="0"/>
              <a:t>2024) 25(3): 338-344  </a:t>
            </a:r>
            <a:r>
              <a:rPr lang="en-US" sz="1400" dirty="0"/>
              <a:t>[Note: This manuscript contains only 3 years of data vs 4 years in the presentation.]</a:t>
            </a:r>
            <a:r>
              <a:rPr lang="en-US" sz="1800" dirty="0"/>
              <a:t> </a:t>
            </a:r>
            <a:r>
              <a:rPr lang="en-US" sz="1800" dirty="0">
                <a:hlinkClick r:id="rId5"/>
              </a:rPr>
              <a:t>https://doi.org/10.1080/15389588.2023.2296865</a:t>
            </a:r>
            <a:r>
              <a:rPr lang="en-US" sz="1800" dirty="0"/>
              <a:t> </a:t>
            </a:r>
          </a:p>
        </p:txBody>
      </p:sp>
      <p:sp>
        <p:nvSpPr>
          <p:cNvPr id="4" name="TextBox 3">
            <a:extLst>
              <a:ext uri="{FF2B5EF4-FFF2-40B4-BE49-F238E27FC236}">
                <a16:creationId xmlns:a16="http://schemas.microsoft.com/office/drawing/2014/main" id="{E1AE7975-6A43-F8EB-7F6F-C91B6D36891F}"/>
              </a:ext>
            </a:extLst>
          </p:cNvPr>
          <p:cNvSpPr txBox="1"/>
          <p:nvPr/>
        </p:nvSpPr>
        <p:spPr>
          <a:xfrm>
            <a:off x="406400" y="2019300"/>
            <a:ext cx="2997200" cy="461665"/>
          </a:xfrm>
          <a:prstGeom prst="rect">
            <a:avLst/>
          </a:prstGeom>
          <a:noFill/>
        </p:spPr>
        <p:txBody>
          <a:bodyPr wrap="square" rtlCol="0">
            <a:spAutoFit/>
          </a:bodyPr>
          <a:lstStyle/>
          <a:p>
            <a:r>
              <a:rPr lang="en-US" sz="2400" b="1" dirty="0"/>
              <a:t>References:</a:t>
            </a:r>
          </a:p>
        </p:txBody>
      </p:sp>
    </p:spTree>
    <p:extLst>
      <p:ext uri="{BB962C8B-B14F-4D97-AF65-F5344CB8AC3E}">
        <p14:creationId xmlns:p14="http://schemas.microsoft.com/office/powerpoint/2010/main" val="1332707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ECDC9-8364-E256-42FF-4849889C29E1}"/>
              </a:ext>
            </a:extLst>
          </p:cNvPr>
          <p:cNvSpPr>
            <a:spLocks noGrp="1"/>
          </p:cNvSpPr>
          <p:nvPr>
            <p:ph type="title"/>
          </p:nvPr>
        </p:nvSpPr>
        <p:spPr>
          <a:xfrm>
            <a:off x="321547" y="365125"/>
            <a:ext cx="11032253" cy="1325563"/>
          </a:xfrm>
        </p:spPr>
        <p:txBody>
          <a:bodyPr>
            <a:normAutofit/>
          </a:bodyPr>
          <a:lstStyle/>
          <a:p>
            <a:pPr marL="457200" lvl="1" algn="ctr"/>
            <a:r>
              <a:rPr lang="en-US" sz="4400" b="1" dirty="0">
                <a:latin typeface="Arial Rounded MT Bold" panose="020F0704030504030204" pitchFamily="34" charset="77"/>
              </a:rPr>
              <a:t>The 5-ng limit is scientifically invalid</a:t>
            </a:r>
          </a:p>
        </p:txBody>
      </p:sp>
      <p:sp>
        <p:nvSpPr>
          <p:cNvPr id="3" name="Content Placeholder 2">
            <a:extLst>
              <a:ext uri="{FF2B5EF4-FFF2-40B4-BE49-F238E27FC236}">
                <a16:creationId xmlns:a16="http://schemas.microsoft.com/office/drawing/2014/main" id="{E4838047-701D-D4E3-AC01-1A35230DF1D0}"/>
              </a:ext>
            </a:extLst>
          </p:cNvPr>
          <p:cNvSpPr>
            <a:spLocks noGrp="1"/>
          </p:cNvSpPr>
          <p:nvPr>
            <p:ph idx="1"/>
          </p:nvPr>
        </p:nvSpPr>
        <p:spPr>
          <a:xfrm>
            <a:off x="838200" y="1690688"/>
            <a:ext cx="10515600" cy="4486275"/>
          </a:xfrm>
        </p:spPr>
        <p:txBody>
          <a:bodyPr>
            <a:normAutofit fontScale="70000" lnSpcReduction="20000"/>
          </a:bodyPr>
          <a:lstStyle/>
          <a:p>
            <a:pPr marL="0" indent="0">
              <a:buNone/>
            </a:pPr>
            <a:r>
              <a:rPr lang="en-US" sz="4600" dirty="0"/>
              <a:t>“.. a quantitative threshold for </a:t>
            </a:r>
            <a:r>
              <a:rPr lang="en-US" sz="4600" i="1" dirty="0"/>
              <a:t>per se </a:t>
            </a:r>
            <a:r>
              <a:rPr lang="en-US" sz="4600" dirty="0"/>
              <a:t>law for THC following cannabis use cannot be scientifically supported.” </a:t>
            </a:r>
          </a:p>
          <a:p>
            <a:pPr marL="0" indent="0">
              <a:buNone/>
            </a:pPr>
            <a:r>
              <a:rPr lang="en-US" dirty="0"/>
              <a:t>		</a:t>
            </a:r>
            <a:r>
              <a:rPr lang="en-US" sz="2200" dirty="0"/>
              <a:t>AAA Foundation for Traffic Safety (2017)</a:t>
            </a:r>
            <a:endParaRPr lang="en-US" sz="1200" dirty="0"/>
          </a:p>
          <a:p>
            <a:pPr marL="0" indent="0">
              <a:buNone/>
            </a:pPr>
            <a:endParaRPr lang="en-US" sz="1400" dirty="0"/>
          </a:p>
          <a:p>
            <a:pPr marL="0" indent="0">
              <a:buNone/>
            </a:pPr>
            <a:r>
              <a:rPr lang="en-US" sz="3400" b="1" dirty="0"/>
              <a:t>National Safety Council</a:t>
            </a:r>
          </a:p>
          <a:p>
            <a:pPr hangingPunct="0"/>
            <a:r>
              <a:rPr lang="en-US" sz="1600" u="sng" dirty="0">
                <a:solidFill>
                  <a:schemeClr val="tx2">
                    <a:lumMod val="75000"/>
                    <a:lumOff val="25000"/>
                  </a:schemeClr>
                </a:solidFill>
                <a:hlinkClick r:id="rId3">
                  <a:extLst>
                    <a:ext uri="{A12FA001-AC4F-418D-AE19-62706E023703}">
                      <ahyp:hlinkClr xmlns:ahyp="http://schemas.microsoft.com/office/drawing/2018/hyperlinkcolor" val="tx"/>
                    </a:ext>
                  </a:extLst>
                </a:hlinkClick>
              </a:rPr>
              <a:t>https://www.nsc.org/getmedia/8840b317-9960-48b9-a3ae-3fec77a9448b/position-on-cannabis-and-driving.pdf</a:t>
            </a:r>
            <a:endParaRPr lang="en-US" sz="1600" u="sng" dirty="0">
              <a:solidFill>
                <a:schemeClr val="tx2">
                  <a:lumMod val="75000"/>
                  <a:lumOff val="25000"/>
                </a:schemeClr>
              </a:solidFill>
            </a:endParaRPr>
          </a:p>
          <a:p>
            <a:pPr marL="0" indent="0" hangingPunct="0">
              <a:buNone/>
            </a:pPr>
            <a:r>
              <a:rPr lang="en-US" sz="3400" b="1" dirty="0"/>
              <a:t>Int’l </a:t>
            </a:r>
            <a:r>
              <a:rPr lang="en-US" sz="3400" b="1" dirty="0" err="1"/>
              <a:t>Ass’n</a:t>
            </a:r>
            <a:r>
              <a:rPr lang="en-US" sz="3400" b="1" dirty="0"/>
              <a:t> of Chiefs of Police</a:t>
            </a:r>
            <a:endParaRPr lang="en-US" sz="3400" b="1" dirty="0">
              <a:solidFill>
                <a:schemeClr val="tx2">
                  <a:lumMod val="75000"/>
                  <a:lumOff val="25000"/>
                </a:schemeClr>
              </a:solidFill>
            </a:endParaRPr>
          </a:p>
          <a:p>
            <a:pPr hangingPunct="0"/>
            <a:r>
              <a:rPr lang="en-US" sz="1600" u="sng" dirty="0">
                <a:solidFill>
                  <a:schemeClr val="tx2">
                    <a:lumMod val="75000"/>
                    <a:lumOff val="25000"/>
                  </a:schemeClr>
                </a:solidFill>
                <a:hlinkClick r:id="rId4">
                  <a:extLst>
                    <a:ext uri="{A12FA001-AC4F-418D-AE19-62706E023703}">
                      <ahyp:hlinkClr xmlns:ahyp="http://schemas.microsoft.com/office/drawing/2018/hyperlinkcolor" val="tx"/>
                    </a:ext>
                  </a:extLst>
                </a:hlinkClick>
              </a:rPr>
              <a:t>https://www.theiacp.org/sites/default/files/View%20the%20recently%20adopted%202018%20Resolutions.pdf</a:t>
            </a:r>
            <a:r>
              <a:rPr lang="en-US" sz="1600" dirty="0">
                <a:solidFill>
                  <a:schemeClr val="tx2">
                    <a:lumMod val="75000"/>
                    <a:lumOff val="25000"/>
                  </a:schemeClr>
                </a:solidFill>
              </a:rPr>
              <a:t> </a:t>
            </a:r>
          </a:p>
          <a:p>
            <a:pPr marL="0" indent="0" hangingPunct="0">
              <a:buNone/>
            </a:pPr>
            <a:r>
              <a:rPr lang="en-US" sz="3400" b="1" dirty="0" err="1"/>
              <a:t>Nat’l</a:t>
            </a:r>
            <a:r>
              <a:rPr lang="en-US" sz="3400" b="1" dirty="0"/>
              <a:t> Sheriff’s Association</a:t>
            </a:r>
            <a:endParaRPr lang="en-US" sz="3400" b="1" dirty="0">
              <a:solidFill>
                <a:schemeClr val="tx2">
                  <a:lumMod val="75000"/>
                  <a:lumOff val="25000"/>
                </a:schemeClr>
              </a:solidFill>
            </a:endParaRPr>
          </a:p>
          <a:p>
            <a:pPr hangingPunct="0"/>
            <a:r>
              <a:rPr lang="en-US" sz="1600" u="sng" dirty="0">
                <a:solidFill>
                  <a:schemeClr val="tx2">
                    <a:lumMod val="75000"/>
                    <a:lumOff val="25000"/>
                  </a:schemeClr>
                </a:solidFill>
                <a:hlinkClick r:id="rId5">
                  <a:extLst>
                    <a:ext uri="{A12FA001-AC4F-418D-AE19-62706E023703}">
                      <ahyp:hlinkClr xmlns:ahyp="http://schemas.microsoft.com/office/drawing/2018/hyperlinkcolor" val="tx"/>
                    </a:ext>
                  </a:extLst>
                </a:hlinkClick>
              </a:rPr>
              <a:t>https://www.sheriffs.org/sites/default/files/2018-01.pdf</a:t>
            </a:r>
            <a:r>
              <a:rPr lang="en-US" sz="1600" dirty="0">
                <a:solidFill>
                  <a:schemeClr val="tx2">
                    <a:lumMod val="75000"/>
                    <a:lumOff val="25000"/>
                  </a:schemeClr>
                </a:solidFill>
              </a:rPr>
              <a:t> </a:t>
            </a:r>
          </a:p>
          <a:p>
            <a:pPr marL="0" indent="0" hangingPunct="0">
              <a:buNone/>
            </a:pPr>
            <a:r>
              <a:rPr lang="en-US" sz="3400" b="1" dirty="0" err="1"/>
              <a:t>Nat’l</a:t>
            </a:r>
            <a:r>
              <a:rPr lang="en-US" sz="3400" b="1" dirty="0"/>
              <a:t> l Highway Safety Administration</a:t>
            </a:r>
            <a:endParaRPr lang="en-US" sz="3400" b="1" dirty="0">
              <a:solidFill>
                <a:schemeClr val="tx2">
                  <a:lumMod val="75000"/>
                  <a:lumOff val="25000"/>
                </a:schemeClr>
              </a:solidFill>
            </a:endParaRPr>
          </a:p>
          <a:p>
            <a:r>
              <a:rPr lang="en-US" sz="1600" u="sng" dirty="0">
                <a:solidFill>
                  <a:schemeClr val="tx2">
                    <a:lumMod val="75000"/>
                    <a:lumOff val="25000"/>
                  </a:schemeClr>
                </a:solidFill>
                <a:hlinkClick r:id="rId6">
                  <a:extLst>
                    <a:ext uri="{A12FA001-AC4F-418D-AE19-62706E023703}">
                      <ahyp:hlinkClr xmlns:ahyp="http://schemas.microsoft.com/office/drawing/2018/hyperlinkcolor" val="tx"/>
                    </a:ext>
                  </a:extLst>
                </a:hlinkClick>
              </a:rPr>
              <a:t>https://www.nhtsa.gov/sites/nhtsa.gov/files/documents/812440-marijuana-impaired-driving-report-to-congress.pdf</a:t>
            </a:r>
            <a:r>
              <a:rPr lang="en-US" sz="1600" dirty="0">
                <a:solidFill>
                  <a:schemeClr val="tx2">
                    <a:lumMod val="75000"/>
                    <a:lumOff val="25000"/>
                  </a:schemeClr>
                </a:solidFill>
              </a:rPr>
              <a:t> </a:t>
            </a:r>
          </a:p>
          <a:p>
            <a:pPr marL="0" indent="0">
              <a:buNone/>
            </a:pPr>
            <a:r>
              <a:rPr lang="en-US" sz="3400" b="1" dirty="0" err="1"/>
              <a:t>Nat’l</a:t>
            </a:r>
            <a:r>
              <a:rPr lang="en-US" sz="3400" b="1" dirty="0"/>
              <a:t> </a:t>
            </a:r>
            <a:r>
              <a:rPr lang="en-US" sz="3400" b="1" dirty="0" err="1"/>
              <a:t>Ass’n</a:t>
            </a:r>
            <a:r>
              <a:rPr lang="en-US" sz="3400" b="1" dirty="0"/>
              <a:t> of District Attorneys</a:t>
            </a:r>
            <a:endParaRPr lang="en-US" sz="3400" b="1" dirty="0">
              <a:solidFill>
                <a:schemeClr val="tx2">
                  <a:lumMod val="75000"/>
                  <a:lumOff val="25000"/>
                </a:schemeClr>
              </a:solidFill>
            </a:endParaRPr>
          </a:p>
          <a:p>
            <a:r>
              <a:rPr lang="en-US" sz="1600" u="sng" dirty="0">
                <a:solidFill>
                  <a:schemeClr val="tx2">
                    <a:lumMod val="75000"/>
                    <a:lumOff val="25000"/>
                  </a:schemeClr>
                </a:solidFill>
              </a:rPr>
              <a:t>https://</a:t>
            </a:r>
            <a:r>
              <a:rPr lang="en-US" sz="1600" u="sng" dirty="0" err="1">
                <a:solidFill>
                  <a:schemeClr val="tx2">
                    <a:lumMod val="75000"/>
                    <a:lumOff val="25000"/>
                  </a:schemeClr>
                </a:solidFill>
              </a:rPr>
              <a:t>maricopacountyattorney.org</a:t>
            </a:r>
            <a:r>
              <a:rPr lang="en-US" sz="1600" u="sng" dirty="0">
                <a:solidFill>
                  <a:schemeClr val="tx2">
                    <a:lumMod val="75000"/>
                    <a:lumOff val="25000"/>
                  </a:schemeClr>
                </a:solidFill>
              </a:rPr>
              <a:t>/</a:t>
            </a:r>
            <a:r>
              <a:rPr lang="en-US" sz="1600" u="sng" dirty="0" err="1">
                <a:solidFill>
                  <a:schemeClr val="tx2">
                    <a:lumMod val="75000"/>
                    <a:lumOff val="25000"/>
                  </a:schemeClr>
                </a:solidFill>
              </a:rPr>
              <a:t>DocumentCenter</a:t>
            </a:r>
            <a:r>
              <a:rPr lang="en-US" sz="1600" u="sng" dirty="0">
                <a:solidFill>
                  <a:schemeClr val="tx2">
                    <a:lumMod val="75000"/>
                    <a:lumOff val="25000"/>
                  </a:schemeClr>
                </a:solidFill>
              </a:rPr>
              <a:t>/View/457/</a:t>
            </a:r>
            <a:r>
              <a:rPr lang="en-US" sz="1600" u="sng" dirty="0" err="1">
                <a:solidFill>
                  <a:schemeClr val="tx2">
                    <a:lumMod val="75000"/>
                    <a:lumOff val="25000"/>
                  </a:schemeClr>
                </a:solidFill>
              </a:rPr>
              <a:t>NDAA-White-Paper-on-Marijuana?bidId</a:t>
            </a:r>
            <a:r>
              <a:rPr lang="en-US" sz="1600" u="sng" dirty="0">
                <a:solidFill>
                  <a:schemeClr val="tx2">
                    <a:lumMod val="75000"/>
                    <a:lumOff val="25000"/>
                  </a:schemeClr>
                </a:solidFill>
              </a:rPr>
              <a:t>=  </a:t>
            </a:r>
          </a:p>
          <a:p>
            <a:pPr marL="0" indent="0">
              <a:buNone/>
            </a:pPr>
            <a:endParaRPr lang="en-US" sz="2200" dirty="0"/>
          </a:p>
          <a:p>
            <a:pPr marL="0" indent="0">
              <a:buNone/>
            </a:pPr>
            <a:endParaRPr lang="en-US" dirty="0"/>
          </a:p>
        </p:txBody>
      </p:sp>
    </p:spTree>
    <p:extLst>
      <p:ext uri="{BB962C8B-B14F-4D97-AF65-F5344CB8AC3E}">
        <p14:creationId xmlns:p14="http://schemas.microsoft.com/office/powerpoint/2010/main" val="3520944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D08D2-0513-A8CE-83A8-8EF1B715DB0B}"/>
              </a:ext>
            </a:extLst>
          </p:cNvPr>
          <p:cNvSpPr>
            <a:spLocks noGrp="1"/>
          </p:cNvSpPr>
          <p:nvPr>
            <p:ph type="title"/>
          </p:nvPr>
        </p:nvSpPr>
        <p:spPr/>
        <p:txBody>
          <a:bodyPr>
            <a:normAutofit fontScale="90000"/>
          </a:bodyPr>
          <a:lstStyle/>
          <a:p>
            <a:pPr algn="ctr"/>
            <a:r>
              <a:rPr lang="en-US" sz="4000" b="1" dirty="0">
                <a:latin typeface="Arial Rounded MT Bold" panose="020F0704030504030204" pitchFamily="34" charset="77"/>
              </a:rPr>
              <a:t>The 5-ng limit is scientifically invalid</a:t>
            </a:r>
            <a:br>
              <a:rPr lang="en-US" sz="3600" b="1" dirty="0">
                <a:latin typeface="Arial Rounded MT Bold" panose="020F0704030504030204" pitchFamily="34" charset="77"/>
              </a:rPr>
            </a:br>
            <a:br>
              <a:rPr lang="en-US" sz="3600" b="1" dirty="0">
                <a:latin typeface="Arial Rounded MT Bold" panose="020F0704030504030204" pitchFamily="34" charset="77"/>
              </a:rPr>
            </a:br>
            <a:r>
              <a:rPr lang="en-US" sz="2800" dirty="0">
                <a:latin typeface="Arial Rounded MT Bold" panose="020F0704030504030204" pitchFamily="34" charset="77"/>
              </a:rPr>
              <a:t>Here is what all these groups have learned:</a:t>
            </a:r>
            <a:endParaRPr lang="en-US" sz="3600" dirty="0"/>
          </a:p>
        </p:txBody>
      </p:sp>
      <p:sp>
        <p:nvSpPr>
          <p:cNvPr id="3" name="Content Placeholder 2">
            <a:extLst>
              <a:ext uri="{FF2B5EF4-FFF2-40B4-BE49-F238E27FC236}">
                <a16:creationId xmlns:a16="http://schemas.microsoft.com/office/drawing/2014/main" id="{CD5D685D-7C2D-4D72-354B-0C517C384660}"/>
              </a:ext>
            </a:extLst>
          </p:cNvPr>
          <p:cNvSpPr>
            <a:spLocks noGrp="1"/>
          </p:cNvSpPr>
          <p:nvPr>
            <p:ph idx="1"/>
          </p:nvPr>
        </p:nvSpPr>
        <p:spPr>
          <a:xfrm>
            <a:off x="838200" y="1953138"/>
            <a:ext cx="10515600" cy="1038599"/>
          </a:xfrm>
        </p:spPr>
        <p:txBody>
          <a:bodyPr>
            <a:normAutofit fontScale="92500" lnSpcReduction="10000"/>
          </a:bodyPr>
          <a:lstStyle/>
          <a:p>
            <a:r>
              <a:rPr lang="en-US" sz="3600" dirty="0"/>
              <a:t>Neither alcohol nor THC impair a driver’s </a:t>
            </a:r>
            <a:r>
              <a:rPr lang="en-US" sz="3600" u="sng" dirty="0"/>
              <a:t>blood</a:t>
            </a:r>
            <a:r>
              <a:rPr lang="en-US" sz="3600" dirty="0"/>
              <a:t>.</a:t>
            </a:r>
          </a:p>
          <a:p>
            <a:r>
              <a:rPr lang="en-US" sz="3600" dirty="0"/>
              <a:t>These and other drugs impair a driver’s </a:t>
            </a:r>
            <a:r>
              <a:rPr lang="en-US" sz="3600" u="sng" dirty="0"/>
              <a:t>brain</a:t>
            </a:r>
            <a:r>
              <a:rPr lang="en-US" sz="3600" dirty="0"/>
              <a:t>.</a:t>
            </a:r>
          </a:p>
          <a:p>
            <a:endParaRPr lang="en-US" dirty="0"/>
          </a:p>
          <a:p>
            <a:pPr marL="0" indent="0">
              <a:buNone/>
            </a:pPr>
            <a:endParaRPr lang="en-US" dirty="0"/>
          </a:p>
        </p:txBody>
      </p:sp>
      <p:sp>
        <p:nvSpPr>
          <p:cNvPr id="4" name="TextBox 3">
            <a:extLst>
              <a:ext uri="{FF2B5EF4-FFF2-40B4-BE49-F238E27FC236}">
                <a16:creationId xmlns:a16="http://schemas.microsoft.com/office/drawing/2014/main" id="{FEB76726-F070-E54E-A4D0-E80CFE889AA9}"/>
              </a:ext>
            </a:extLst>
          </p:cNvPr>
          <p:cNvSpPr txBox="1"/>
          <p:nvPr/>
        </p:nvSpPr>
        <p:spPr>
          <a:xfrm>
            <a:off x="838200" y="3254188"/>
            <a:ext cx="4984376" cy="2000548"/>
          </a:xfrm>
          <a:prstGeom prst="rect">
            <a:avLst/>
          </a:prstGeom>
          <a:noFill/>
        </p:spPr>
        <p:txBody>
          <a:bodyPr wrap="square" rtlCol="0">
            <a:spAutoFit/>
          </a:bodyPr>
          <a:lstStyle/>
          <a:p>
            <a:r>
              <a:rPr lang="en-US" sz="2800" dirty="0"/>
              <a:t>Alcohol is </a:t>
            </a:r>
            <a:r>
              <a:rPr lang="en-US" sz="2800" b="1" dirty="0"/>
              <a:t>water soluble</a:t>
            </a:r>
          </a:p>
          <a:p>
            <a:pPr marL="285750" indent="-285750">
              <a:buFont typeface="Arial" panose="020B0604020202020204" pitchFamily="34" charset="0"/>
              <a:buChar char="•"/>
            </a:pPr>
            <a:r>
              <a:rPr lang="en-US" sz="2400" dirty="0"/>
              <a:t>Uniform concentration in the body</a:t>
            </a:r>
          </a:p>
          <a:p>
            <a:pPr marL="285750" indent="-285750">
              <a:buFont typeface="Arial" panose="020B0604020202020204" pitchFamily="34" charset="0"/>
              <a:buChar char="•"/>
            </a:pPr>
            <a:r>
              <a:rPr lang="en-US" sz="2400" dirty="0"/>
              <a:t>What’s in the blood is in the brain</a:t>
            </a:r>
          </a:p>
          <a:p>
            <a:pPr marL="285750" indent="-285750">
              <a:buFont typeface="Arial" panose="020B0604020202020204" pitchFamily="34" charset="0"/>
              <a:buChar char="•"/>
            </a:pPr>
            <a:r>
              <a:rPr lang="en-US" sz="2400" dirty="0"/>
              <a:t>Is only consumed orally</a:t>
            </a:r>
          </a:p>
          <a:p>
            <a:pPr marL="285750" indent="-285750">
              <a:buFont typeface="Arial" panose="020B0604020202020204" pitchFamily="34" charset="0"/>
              <a:buChar char="•"/>
            </a:pPr>
            <a:r>
              <a:rPr lang="en-US" sz="2400" dirty="0">
                <a:solidFill>
                  <a:srgbClr val="FF0000"/>
                </a:solidFill>
              </a:rPr>
              <a:t>BAC is a useful tool to assess DUI</a:t>
            </a:r>
          </a:p>
        </p:txBody>
      </p:sp>
      <p:sp>
        <p:nvSpPr>
          <p:cNvPr id="5" name="TextBox 4">
            <a:extLst>
              <a:ext uri="{FF2B5EF4-FFF2-40B4-BE49-F238E27FC236}">
                <a16:creationId xmlns:a16="http://schemas.microsoft.com/office/drawing/2014/main" id="{C5B75CA8-0060-F6AB-56C7-4FA5FAF01D61}"/>
              </a:ext>
            </a:extLst>
          </p:cNvPr>
          <p:cNvSpPr txBox="1"/>
          <p:nvPr/>
        </p:nvSpPr>
        <p:spPr>
          <a:xfrm>
            <a:off x="5822576" y="3254188"/>
            <a:ext cx="6054576" cy="2000548"/>
          </a:xfrm>
          <a:prstGeom prst="rect">
            <a:avLst/>
          </a:prstGeom>
          <a:noFill/>
        </p:spPr>
        <p:txBody>
          <a:bodyPr wrap="square" rtlCol="0">
            <a:spAutoFit/>
          </a:bodyPr>
          <a:lstStyle/>
          <a:p>
            <a:r>
              <a:rPr lang="en-US" sz="2800" dirty="0"/>
              <a:t>THC is </a:t>
            </a:r>
            <a:r>
              <a:rPr lang="en-US" sz="2800" b="1" dirty="0"/>
              <a:t>fat soluble</a:t>
            </a:r>
          </a:p>
          <a:p>
            <a:pPr marL="285750" indent="-285750">
              <a:buFont typeface="Arial" panose="020B0604020202020204" pitchFamily="34" charset="0"/>
              <a:buChar char="•"/>
            </a:pPr>
            <a:r>
              <a:rPr lang="en-US" sz="2400" dirty="0"/>
              <a:t>Rapidly redistributed from blood to brain</a:t>
            </a:r>
          </a:p>
          <a:p>
            <a:pPr marL="285750" indent="-285750">
              <a:buFont typeface="Arial" panose="020B0604020202020204" pitchFamily="34" charset="0"/>
              <a:buChar char="•"/>
            </a:pPr>
            <a:r>
              <a:rPr lang="en-US" sz="2400" dirty="0"/>
              <a:t>Brain level is much higher than the blood</a:t>
            </a:r>
          </a:p>
          <a:p>
            <a:pPr marL="285750" indent="-285750">
              <a:buFont typeface="Arial" panose="020B0604020202020204" pitchFamily="34" charset="0"/>
              <a:buChar char="•"/>
            </a:pPr>
            <a:r>
              <a:rPr lang="en-US" sz="2400" dirty="0"/>
              <a:t>Is consumed orally and directly to lungs</a:t>
            </a:r>
          </a:p>
          <a:p>
            <a:pPr marL="285750" indent="-285750">
              <a:buFont typeface="Arial" panose="020B0604020202020204" pitchFamily="34" charset="0"/>
              <a:buChar char="•"/>
            </a:pPr>
            <a:r>
              <a:rPr lang="en-US" sz="2400" dirty="0">
                <a:solidFill>
                  <a:srgbClr val="FF0000"/>
                </a:solidFill>
              </a:rPr>
              <a:t>Blood THC content cannot assess DUI</a:t>
            </a:r>
          </a:p>
        </p:txBody>
      </p:sp>
    </p:spTree>
    <p:extLst>
      <p:ext uri="{BB962C8B-B14F-4D97-AF65-F5344CB8AC3E}">
        <p14:creationId xmlns:p14="http://schemas.microsoft.com/office/powerpoint/2010/main" val="1775958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24F13F-53F1-1549-0B5C-B0567A6DAFFD}"/>
              </a:ext>
            </a:extLst>
          </p:cNvPr>
          <p:cNvSpPr txBox="1"/>
          <p:nvPr/>
        </p:nvSpPr>
        <p:spPr>
          <a:xfrm>
            <a:off x="847165" y="1775012"/>
            <a:ext cx="4020670" cy="1938992"/>
          </a:xfrm>
          <a:prstGeom prst="rect">
            <a:avLst/>
          </a:prstGeom>
          <a:solidFill>
            <a:schemeClr val="accent1">
              <a:alpha val="34000"/>
            </a:schemeClr>
          </a:solidFill>
        </p:spPr>
        <p:txBody>
          <a:bodyPr wrap="square" rtlCol="0">
            <a:spAutoFit/>
          </a:bodyPr>
          <a:lstStyle/>
          <a:p>
            <a:r>
              <a:rPr lang="en-US" sz="3600" dirty="0">
                <a:latin typeface="Arial Rounded MT Bold" panose="020F0704030504030204" pitchFamily="34" charset="77"/>
              </a:rPr>
              <a:t>Court databases</a:t>
            </a:r>
          </a:p>
          <a:p>
            <a:r>
              <a:rPr lang="en-US" sz="3600" dirty="0">
                <a:latin typeface="Arial Rounded MT Bold" panose="020F0704030504030204" pitchFamily="34" charset="77"/>
              </a:rPr>
              <a:t>   </a:t>
            </a:r>
            <a:r>
              <a:rPr lang="en-US" sz="2400" dirty="0">
                <a:latin typeface="Arial Rounded MT Bold" panose="020F0704030504030204" pitchFamily="34" charset="77"/>
              </a:rPr>
              <a:t>State judicial</a:t>
            </a:r>
          </a:p>
          <a:p>
            <a:r>
              <a:rPr lang="en-US" sz="2400" dirty="0">
                <a:latin typeface="Arial Rounded MT Bold" panose="020F0704030504030204" pitchFamily="34" charset="77"/>
              </a:rPr>
              <a:t>    Denver courts</a:t>
            </a:r>
          </a:p>
          <a:p>
            <a:r>
              <a:rPr lang="en-US" sz="2400" dirty="0">
                <a:latin typeface="Arial Rounded MT Bold" panose="020F0704030504030204" pitchFamily="34" charset="77"/>
              </a:rPr>
              <a:t>    Behavioral health</a:t>
            </a:r>
            <a:endParaRPr lang="en-US" sz="3600" dirty="0">
              <a:latin typeface="Arial Rounded MT Bold" panose="020F0704030504030204" pitchFamily="34" charset="77"/>
            </a:endParaRPr>
          </a:p>
        </p:txBody>
      </p:sp>
      <p:sp>
        <p:nvSpPr>
          <p:cNvPr id="3" name="TextBox 2">
            <a:extLst>
              <a:ext uri="{FF2B5EF4-FFF2-40B4-BE49-F238E27FC236}">
                <a16:creationId xmlns:a16="http://schemas.microsoft.com/office/drawing/2014/main" id="{D8FD58F2-4AB5-78CF-0808-0A160EA7830A}"/>
              </a:ext>
            </a:extLst>
          </p:cNvPr>
          <p:cNvSpPr txBox="1"/>
          <p:nvPr/>
        </p:nvSpPr>
        <p:spPr>
          <a:xfrm>
            <a:off x="5311587" y="1775012"/>
            <a:ext cx="5015753" cy="1938992"/>
          </a:xfrm>
          <a:prstGeom prst="rect">
            <a:avLst/>
          </a:prstGeom>
          <a:solidFill>
            <a:schemeClr val="accent1">
              <a:alpha val="34372"/>
            </a:schemeClr>
          </a:solidFill>
        </p:spPr>
        <p:txBody>
          <a:bodyPr wrap="square" rtlCol="0">
            <a:spAutoFit/>
          </a:bodyPr>
          <a:lstStyle/>
          <a:p>
            <a:r>
              <a:rPr lang="en-US" sz="3600" dirty="0">
                <a:latin typeface="Arial Rounded MT Bold" panose="020F0704030504030204" pitchFamily="34" charset="77"/>
              </a:rPr>
              <a:t>Toxicology databases</a:t>
            </a:r>
          </a:p>
          <a:p>
            <a:r>
              <a:rPr lang="en-US" sz="3600" dirty="0">
                <a:latin typeface="Arial Rounded MT Bold" panose="020F0704030504030204" pitchFamily="34" charset="77"/>
              </a:rPr>
              <a:t>  </a:t>
            </a:r>
            <a:r>
              <a:rPr lang="en-US" sz="2400" dirty="0">
                <a:latin typeface="Arial Rounded MT Bold" panose="020F0704030504030204" pitchFamily="34" charset="77"/>
              </a:rPr>
              <a:t>CBI toxicology lab</a:t>
            </a:r>
          </a:p>
          <a:p>
            <a:r>
              <a:rPr lang="en-US" sz="2400" dirty="0">
                <a:latin typeface="Arial Rounded MT Bold" panose="020F0704030504030204" pitchFamily="34" charset="77"/>
              </a:rPr>
              <a:t>   Denver crime lab</a:t>
            </a:r>
          </a:p>
          <a:p>
            <a:r>
              <a:rPr lang="en-US" sz="2400" dirty="0">
                <a:latin typeface="Arial Rounded MT Bold" panose="020F0704030504030204" pitchFamily="34" charset="77"/>
              </a:rPr>
              <a:t>   Intoxilyzer data</a:t>
            </a:r>
          </a:p>
        </p:txBody>
      </p:sp>
      <p:sp>
        <p:nvSpPr>
          <p:cNvPr id="4" name="TextBox 3">
            <a:extLst>
              <a:ext uri="{FF2B5EF4-FFF2-40B4-BE49-F238E27FC236}">
                <a16:creationId xmlns:a16="http://schemas.microsoft.com/office/drawing/2014/main" id="{A1817B5A-250F-34E2-1F65-498F100B2DB7}"/>
              </a:ext>
            </a:extLst>
          </p:cNvPr>
          <p:cNvSpPr txBox="1"/>
          <p:nvPr/>
        </p:nvSpPr>
        <p:spPr>
          <a:xfrm>
            <a:off x="1875864" y="4113957"/>
            <a:ext cx="5983941" cy="2185214"/>
          </a:xfrm>
          <a:prstGeom prst="rect">
            <a:avLst/>
          </a:prstGeom>
          <a:solidFill>
            <a:schemeClr val="accent1">
              <a:alpha val="34491"/>
            </a:schemeClr>
          </a:solidFill>
        </p:spPr>
        <p:txBody>
          <a:bodyPr wrap="square" rtlCol="0">
            <a:spAutoFit/>
          </a:bodyPr>
          <a:lstStyle/>
          <a:p>
            <a:r>
              <a:rPr lang="en-US" sz="3600" dirty="0">
                <a:latin typeface="Arial Rounded MT Bold" panose="020F0704030504030204" pitchFamily="34" charset="77"/>
              </a:rPr>
              <a:t>DUI Report</a:t>
            </a:r>
          </a:p>
          <a:p>
            <a:r>
              <a:rPr lang="en-US" sz="2800" dirty="0">
                <a:latin typeface="Arial Rounded MT Bold" panose="020F0704030504030204" pitchFamily="34" charset="77"/>
              </a:rPr>
              <a:t>  </a:t>
            </a:r>
            <a:r>
              <a:rPr lang="en-US" sz="2400" dirty="0">
                <a:latin typeface="Arial Rounded MT Bold" panose="020F0704030504030204" pitchFamily="34" charset="77"/>
              </a:rPr>
              <a:t>Prevalence data by substance(s)</a:t>
            </a:r>
          </a:p>
          <a:p>
            <a:r>
              <a:rPr lang="en-US" sz="2400" dirty="0">
                <a:latin typeface="Arial Rounded MT Bold" panose="020F0704030504030204" pitchFamily="34" charset="77"/>
              </a:rPr>
              <a:t>  Crash risk by substance(s)</a:t>
            </a:r>
          </a:p>
          <a:p>
            <a:r>
              <a:rPr lang="en-US" sz="2400" dirty="0">
                <a:latin typeface="Arial Rounded MT Bold" panose="020F0704030504030204" pitchFamily="34" charset="77"/>
              </a:rPr>
              <a:t>  Conviction by substance(s)</a:t>
            </a:r>
          </a:p>
          <a:p>
            <a:r>
              <a:rPr lang="en-US" sz="2400" dirty="0">
                <a:latin typeface="Arial Rounded MT Bold" panose="020F0704030504030204" pitchFamily="34" charset="77"/>
              </a:rPr>
              <a:t>         +</a:t>
            </a:r>
          </a:p>
        </p:txBody>
      </p:sp>
      <p:sp>
        <p:nvSpPr>
          <p:cNvPr id="5" name="TextBox 4">
            <a:extLst>
              <a:ext uri="{FF2B5EF4-FFF2-40B4-BE49-F238E27FC236}">
                <a16:creationId xmlns:a16="http://schemas.microsoft.com/office/drawing/2014/main" id="{A03BD8AC-A090-B349-41D0-9D893A765765}"/>
              </a:ext>
            </a:extLst>
          </p:cNvPr>
          <p:cNvSpPr txBox="1"/>
          <p:nvPr/>
        </p:nvSpPr>
        <p:spPr>
          <a:xfrm>
            <a:off x="1048870" y="429771"/>
            <a:ext cx="9798423" cy="1138773"/>
          </a:xfrm>
          <a:prstGeom prst="rect">
            <a:avLst/>
          </a:prstGeom>
          <a:noFill/>
        </p:spPr>
        <p:txBody>
          <a:bodyPr wrap="square" rtlCol="0">
            <a:spAutoFit/>
          </a:bodyPr>
          <a:lstStyle/>
          <a:p>
            <a:pPr algn="ctr"/>
            <a:r>
              <a:rPr lang="en-US" sz="4000" b="1" dirty="0">
                <a:latin typeface="Arial Rounded MT Bold" panose="020F0704030504030204" pitchFamily="34" charset="77"/>
              </a:rPr>
              <a:t>Colorado’s DUI reporting system</a:t>
            </a:r>
          </a:p>
          <a:p>
            <a:r>
              <a:rPr lang="en-US" sz="2800" dirty="0">
                <a:latin typeface="Arial Rounded MT Bold" panose="020F0704030504030204" pitchFamily="34" charset="77"/>
              </a:rPr>
              <a:t>Office of Research &amp; Statistics, Colo Dept Public Safety</a:t>
            </a:r>
          </a:p>
        </p:txBody>
      </p:sp>
      <p:sp>
        <p:nvSpPr>
          <p:cNvPr id="7" name="Down Arrow 6">
            <a:extLst>
              <a:ext uri="{FF2B5EF4-FFF2-40B4-BE49-F238E27FC236}">
                <a16:creationId xmlns:a16="http://schemas.microsoft.com/office/drawing/2014/main" id="{33CC5D1D-4FB4-CD70-CA88-913690F7929E}"/>
              </a:ext>
            </a:extLst>
          </p:cNvPr>
          <p:cNvSpPr/>
          <p:nvPr/>
        </p:nvSpPr>
        <p:spPr>
          <a:xfrm>
            <a:off x="2857500" y="3793607"/>
            <a:ext cx="228600" cy="23728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a:extLst>
              <a:ext uri="{FF2B5EF4-FFF2-40B4-BE49-F238E27FC236}">
                <a16:creationId xmlns:a16="http://schemas.microsoft.com/office/drawing/2014/main" id="{C77FAD1E-9A12-8C3F-F6FB-4A5F6005E715}"/>
              </a:ext>
            </a:extLst>
          </p:cNvPr>
          <p:cNvSpPr/>
          <p:nvPr/>
        </p:nvSpPr>
        <p:spPr>
          <a:xfrm>
            <a:off x="6862482" y="3801829"/>
            <a:ext cx="228600" cy="23728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CBAB347-7891-08AF-7550-5F147903839C}"/>
              </a:ext>
            </a:extLst>
          </p:cNvPr>
          <p:cNvSpPr txBox="1"/>
          <p:nvPr/>
        </p:nvSpPr>
        <p:spPr>
          <a:xfrm>
            <a:off x="8361802" y="4433446"/>
            <a:ext cx="3073706" cy="1569660"/>
          </a:xfrm>
          <a:prstGeom prst="rect">
            <a:avLst/>
          </a:prstGeom>
          <a:noFill/>
        </p:spPr>
        <p:txBody>
          <a:bodyPr wrap="square" rtlCol="0">
            <a:spAutoFit/>
          </a:bodyPr>
          <a:lstStyle/>
          <a:p>
            <a:r>
              <a:rPr lang="en-US" sz="2400" b="1" dirty="0"/>
              <a:t>Limitations:</a:t>
            </a:r>
          </a:p>
          <a:p>
            <a:r>
              <a:rPr lang="en-US" sz="2400" dirty="0"/>
              <a:t>    Refusals</a:t>
            </a:r>
          </a:p>
          <a:p>
            <a:r>
              <a:rPr lang="en-US" sz="2400" dirty="0"/>
              <a:t>    Limited drug tests</a:t>
            </a:r>
          </a:p>
          <a:p>
            <a:r>
              <a:rPr lang="en-US" sz="2400" dirty="0"/>
              <a:t>    </a:t>
            </a:r>
          </a:p>
        </p:txBody>
      </p:sp>
    </p:spTree>
    <p:extLst>
      <p:ext uri="{BB962C8B-B14F-4D97-AF65-F5344CB8AC3E}">
        <p14:creationId xmlns:p14="http://schemas.microsoft.com/office/powerpoint/2010/main" val="3106340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406-8E1F-FA0F-8AA2-ACCF5B6C59D8}"/>
              </a:ext>
            </a:extLst>
          </p:cNvPr>
          <p:cNvSpPr>
            <a:spLocks noGrp="1"/>
          </p:cNvSpPr>
          <p:nvPr>
            <p:ph type="title"/>
          </p:nvPr>
        </p:nvSpPr>
        <p:spPr/>
        <p:txBody>
          <a:bodyPr/>
          <a:lstStyle/>
          <a:p>
            <a:r>
              <a:rPr lang="en-US" b="1" dirty="0"/>
              <a:t>Causes of 2020 Colorado DUI Cases</a:t>
            </a:r>
          </a:p>
        </p:txBody>
      </p:sp>
      <p:graphicFrame>
        <p:nvGraphicFramePr>
          <p:cNvPr id="4" name="Chart 3">
            <a:extLst>
              <a:ext uri="{FF2B5EF4-FFF2-40B4-BE49-F238E27FC236}">
                <a16:creationId xmlns:a16="http://schemas.microsoft.com/office/drawing/2014/main" id="{C53D7305-0C0E-B8FC-6E9E-566546703BB9}"/>
              </a:ext>
            </a:extLst>
          </p:cNvPr>
          <p:cNvGraphicFramePr>
            <a:graphicFrameLocks/>
          </p:cNvGraphicFramePr>
          <p:nvPr/>
        </p:nvGraphicFramePr>
        <p:xfrm>
          <a:off x="1080671" y="1328646"/>
          <a:ext cx="10515600" cy="531086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3B49D04F-0018-6E24-61E1-19D8B482BD5B}"/>
              </a:ext>
            </a:extLst>
          </p:cNvPr>
          <p:cNvSpPr txBox="1"/>
          <p:nvPr/>
        </p:nvSpPr>
        <p:spPr>
          <a:xfrm>
            <a:off x="145272" y="4923215"/>
            <a:ext cx="3822294" cy="1569660"/>
          </a:xfrm>
          <a:prstGeom prst="rect">
            <a:avLst/>
          </a:prstGeom>
          <a:noFill/>
        </p:spPr>
        <p:txBody>
          <a:bodyPr wrap="square" rtlCol="0">
            <a:spAutoFit/>
          </a:bodyPr>
          <a:lstStyle/>
          <a:p>
            <a:r>
              <a:rPr lang="en-US" sz="1600" dirty="0"/>
              <a:t>Sources: 21,066 cases, 2020 CDPS report</a:t>
            </a:r>
          </a:p>
          <a:p>
            <a:r>
              <a:rPr lang="en-US" sz="1600" dirty="0"/>
              <a:t>  Non-alcohol drugs:</a:t>
            </a:r>
          </a:p>
          <a:p>
            <a:r>
              <a:rPr lang="en-US" sz="1600" dirty="0"/>
              <a:t>      37% cases tested for drug and alcohol </a:t>
            </a:r>
          </a:p>
          <a:p>
            <a:r>
              <a:rPr lang="en-US" sz="1600" dirty="0"/>
              <a:t>      22% tested for alcohol only</a:t>
            </a:r>
          </a:p>
          <a:p>
            <a:r>
              <a:rPr lang="en-US" sz="1600" dirty="0"/>
              <a:t>      41% no test data available (refusals)</a:t>
            </a:r>
          </a:p>
          <a:p>
            <a:r>
              <a:rPr lang="en-US" sz="1600" dirty="0"/>
              <a:t>Alcohol: Two CDPS estimates 35% &amp; 60%</a:t>
            </a:r>
          </a:p>
        </p:txBody>
      </p:sp>
    </p:spTree>
    <p:extLst>
      <p:ext uri="{BB962C8B-B14F-4D97-AF65-F5344CB8AC3E}">
        <p14:creationId xmlns:p14="http://schemas.microsoft.com/office/powerpoint/2010/main" val="354039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6FCB3-1867-4E3D-E9C1-55664C878B07}"/>
              </a:ext>
            </a:extLst>
          </p:cNvPr>
          <p:cNvSpPr>
            <a:spLocks noGrp="1"/>
          </p:cNvSpPr>
          <p:nvPr>
            <p:ph type="title"/>
          </p:nvPr>
        </p:nvSpPr>
        <p:spPr>
          <a:xfrm>
            <a:off x="1166648" y="641170"/>
            <a:ext cx="10515600" cy="1325563"/>
          </a:xfrm>
        </p:spPr>
        <p:txBody>
          <a:bodyPr/>
          <a:lstStyle/>
          <a:p>
            <a:r>
              <a:rPr lang="en-US" b="1" dirty="0">
                <a:latin typeface="Arial Rounded MT Bold" panose="020F0704030504030204" pitchFamily="34" charset="77"/>
              </a:rPr>
              <a:t>Conviction rates by cause</a:t>
            </a:r>
          </a:p>
        </p:txBody>
      </p:sp>
      <p:sp>
        <p:nvSpPr>
          <p:cNvPr id="3" name="Content Placeholder 2">
            <a:extLst>
              <a:ext uri="{FF2B5EF4-FFF2-40B4-BE49-F238E27FC236}">
                <a16:creationId xmlns:a16="http://schemas.microsoft.com/office/drawing/2014/main" id="{CA632ABA-157B-787E-1AB1-A6059F7EB92B}"/>
              </a:ext>
            </a:extLst>
          </p:cNvPr>
          <p:cNvSpPr>
            <a:spLocks noGrp="1"/>
          </p:cNvSpPr>
          <p:nvPr>
            <p:ph idx="1"/>
          </p:nvPr>
        </p:nvSpPr>
        <p:spPr>
          <a:xfrm>
            <a:off x="1371600" y="1690687"/>
            <a:ext cx="9982200" cy="4158319"/>
          </a:xfrm>
        </p:spPr>
        <p:txBody>
          <a:bodyPr>
            <a:normAutofit fontScale="85000" lnSpcReduction="20000"/>
          </a:bodyPr>
          <a:lstStyle/>
          <a:p>
            <a:pPr marL="0" indent="0">
              <a:buNone/>
            </a:pPr>
            <a:r>
              <a:rPr lang="en-US" sz="4200" b="1" dirty="0"/>
              <a:t>Alcohol </a:t>
            </a:r>
            <a:r>
              <a:rPr lang="en-US" sz="4200" b="1" i="1" dirty="0"/>
              <a:t>only</a:t>
            </a:r>
            <a:r>
              <a:rPr lang="en-US" sz="4200" b="1" dirty="0"/>
              <a:t>			94%</a:t>
            </a:r>
          </a:p>
          <a:p>
            <a:pPr marL="0" indent="0">
              <a:buNone/>
            </a:pPr>
            <a:r>
              <a:rPr lang="en-US" sz="4200" b="1" dirty="0"/>
              <a:t>Polydrug				90%</a:t>
            </a:r>
          </a:p>
          <a:p>
            <a:pPr marL="0" indent="0">
              <a:buNone/>
            </a:pPr>
            <a:r>
              <a:rPr lang="en-US" sz="4200" b="1" dirty="0"/>
              <a:t>Other single drug		79%</a:t>
            </a:r>
          </a:p>
          <a:p>
            <a:pPr marL="0" indent="0">
              <a:buNone/>
            </a:pPr>
            <a:r>
              <a:rPr lang="en-US" sz="4200" b="1" dirty="0"/>
              <a:t>THC </a:t>
            </a:r>
            <a:r>
              <a:rPr lang="en-US" sz="4200" b="1" i="1" dirty="0"/>
              <a:t>only</a:t>
            </a:r>
            <a:r>
              <a:rPr lang="en-US" sz="4200" b="1" dirty="0"/>
              <a:t>			74%</a:t>
            </a:r>
            <a:r>
              <a:rPr lang="en-US" sz="4200" dirty="0"/>
              <a:t>	</a:t>
            </a:r>
            <a:r>
              <a:rPr lang="en-US" b="1" dirty="0">
                <a:solidFill>
                  <a:schemeClr val="accent2"/>
                </a:solidFill>
              </a:rPr>
              <a:t>(45% for DUI, 98% for DWAI)</a:t>
            </a:r>
          </a:p>
          <a:p>
            <a:pPr marL="0" indent="0">
              <a:buNone/>
            </a:pPr>
            <a:endParaRPr lang="en-US" dirty="0"/>
          </a:p>
          <a:p>
            <a:pPr marL="0" indent="0">
              <a:buNone/>
            </a:pPr>
            <a:endParaRPr lang="en-US" dirty="0"/>
          </a:p>
          <a:p>
            <a:pPr marL="0" indent="0">
              <a:buNone/>
            </a:pPr>
            <a:r>
              <a:rPr lang="en-US" sz="2400" dirty="0"/>
              <a:t>Note:  Colorado 4-year average figures for 2018-2021</a:t>
            </a:r>
          </a:p>
          <a:p>
            <a:pPr marL="0" indent="0">
              <a:buNone/>
            </a:pPr>
            <a:r>
              <a:rPr lang="en-US" sz="2400" dirty="0"/>
              <a:t>Note:  This combines convictions for DUI and DWAI</a:t>
            </a:r>
          </a:p>
          <a:p>
            <a:pPr marL="0" indent="0">
              <a:buNone/>
            </a:pPr>
            <a:r>
              <a:rPr lang="en-US" sz="2400" dirty="0"/>
              <a:t>Note:  Includes findings of Guilty, Deferred and Deferred/Dismissed</a:t>
            </a:r>
          </a:p>
        </p:txBody>
      </p:sp>
      <p:sp>
        <p:nvSpPr>
          <p:cNvPr id="4" name="TextBox 3">
            <a:extLst>
              <a:ext uri="{FF2B5EF4-FFF2-40B4-BE49-F238E27FC236}">
                <a16:creationId xmlns:a16="http://schemas.microsoft.com/office/drawing/2014/main" id="{187F8291-693C-0190-35B1-2305C103A1FF}"/>
              </a:ext>
            </a:extLst>
          </p:cNvPr>
          <p:cNvSpPr txBox="1"/>
          <p:nvPr/>
        </p:nvSpPr>
        <p:spPr>
          <a:xfrm>
            <a:off x="6873765" y="5990897"/>
            <a:ext cx="4808483" cy="369332"/>
          </a:xfrm>
          <a:prstGeom prst="rect">
            <a:avLst/>
          </a:prstGeom>
          <a:noFill/>
        </p:spPr>
        <p:txBody>
          <a:bodyPr wrap="square" rtlCol="0">
            <a:spAutoFit/>
          </a:bodyPr>
          <a:lstStyle/>
          <a:p>
            <a:r>
              <a:rPr lang="en-US" dirty="0"/>
              <a:t>Sources:  CDPS annual DUI reports 2018-2021</a:t>
            </a:r>
          </a:p>
        </p:txBody>
      </p:sp>
    </p:spTree>
    <p:extLst>
      <p:ext uri="{BB962C8B-B14F-4D97-AF65-F5344CB8AC3E}">
        <p14:creationId xmlns:p14="http://schemas.microsoft.com/office/powerpoint/2010/main" val="4151311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2D2AA-9D66-B924-2401-89AC55F66518}"/>
              </a:ext>
            </a:extLst>
          </p:cNvPr>
          <p:cNvSpPr>
            <a:spLocks noGrp="1"/>
          </p:cNvSpPr>
          <p:nvPr>
            <p:ph type="title"/>
          </p:nvPr>
        </p:nvSpPr>
        <p:spPr/>
        <p:txBody>
          <a:bodyPr/>
          <a:lstStyle/>
          <a:p>
            <a:r>
              <a:rPr lang="en-US" b="1" dirty="0">
                <a:latin typeface="Arial Rounded MT Bold" panose="020F0704030504030204" pitchFamily="34" charset="77"/>
              </a:rPr>
              <a:t>Colorado’s “DUI” Offenses</a:t>
            </a:r>
          </a:p>
        </p:txBody>
      </p:sp>
      <p:graphicFrame>
        <p:nvGraphicFramePr>
          <p:cNvPr id="4" name="Table 3">
            <a:extLst>
              <a:ext uri="{FF2B5EF4-FFF2-40B4-BE49-F238E27FC236}">
                <a16:creationId xmlns:a16="http://schemas.microsoft.com/office/drawing/2014/main" id="{73F6A988-5433-1274-2FCC-1F6620D32F9C}"/>
              </a:ext>
            </a:extLst>
          </p:cNvPr>
          <p:cNvGraphicFramePr>
            <a:graphicFrameLocks noGrp="1"/>
          </p:cNvGraphicFramePr>
          <p:nvPr/>
        </p:nvGraphicFramePr>
        <p:xfrm>
          <a:off x="283779" y="1603978"/>
          <a:ext cx="11619186" cy="4511040"/>
        </p:xfrm>
        <a:graphic>
          <a:graphicData uri="http://schemas.openxmlformats.org/drawingml/2006/table">
            <a:tbl>
              <a:tblPr firstRow="1" bandRow="1">
                <a:tableStyleId>{5C22544A-7EE6-4342-B048-85BDC9FD1C3A}</a:tableStyleId>
              </a:tblPr>
              <a:tblGrid>
                <a:gridCol w="3452648">
                  <a:extLst>
                    <a:ext uri="{9D8B030D-6E8A-4147-A177-3AD203B41FA5}">
                      <a16:colId xmlns:a16="http://schemas.microsoft.com/office/drawing/2014/main" val="170362278"/>
                    </a:ext>
                  </a:extLst>
                </a:gridCol>
                <a:gridCol w="4162096">
                  <a:extLst>
                    <a:ext uri="{9D8B030D-6E8A-4147-A177-3AD203B41FA5}">
                      <a16:colId xmlns:a16="http://schemas.microsoft.com/office/drawing/2014/main" val="4092433089"/>
                    </a:ext>
                  </a:extLst>
                </a:gridCol>
                <a:gridCol w="4004442">
                  <a:extLst>
                    <a:ext uri="{9D8B030D-6E8A-4147-A177-3AD203B41FA5}">
                      <a16:colId xmlns:a16="http://schemas.microsoft.com/office/drawing/2014/main" val="4200966065"/>
                    </a:ext>
                  </a:extLst>
                </a:gridCol>
              </a:tblGrid>
              <a:tr h="280024">
                <a:tc>
                  <a:txBody>
                    <a:bodyPr/>
                    <a:lstStyle/>
                    <a:p>
                      <a:endParaRPr lang="en-US" sz="3200" b="0" dirty="0">
                        <a:solidFill>
                          <a:schemeClr val="tx1"/>
                        </a:solidFill>
                        <a:latin typeface="Arial" panose="020B0604020202020204" pitchFamily="34" charset="0"/>
                        <a:cs typeface="Arial" panose="020B0604020202020204" pitchFamily="34" charset="0"/>
                      </a:endParaRPr>
                    </a:p>
                  </a:txBody>
                  <a:tcPr>
                    <a:noFill/>
                  </a:tcPr>
                </a:tc>
                <a:tc>
                  <a:txBody>
                    <a:bodyPr/>
                    <a:lstStyle/>
                    <a:p>
                      <a:r>
                        <a:rPr lang="en-US" sz="3200" dirty="0">
                          <a:solidFill>
                            <a:schemeClr val="tx1"/>
                          </a:solidFill>
                          <a:latin typeface="Arial" panose="020B0604020202020204" pitchFamily="34" charset="0"/>
                          <a:cs typeface="Arial" panose="020B0604020202020204" pitchFamily="34" charset="0"/>
                        </a:rPr>
                        <a:t>DUI - DUI </a:t>
                      </a:r>
                      <a:r>
                        <a:rPr lang="en-US" sz="3200" i="1" dirty="0">
                          <a:solidFill>
                            <a:schemeClr val="tx1"/>
                          </a:solidFill>
                          <a:latin typeface="Arial" panose="020B0604020202020204" pitchFamily="34" charset="0"/>
                          <a:cs typeface="Arial" panose="020B0604020202020204" pitchFamily="34" charset="0"/>
                        </a:rPr>
                        <a:t>per se</a:t>
                      </a:r>
                      <a:endParaRPr lang="en-US" sz="3200" dirty="0">
                        <a:solidFill>
                          <a:schemeClr val="tx1"/>
                        </a:solidFill>
                        <a:latin typeface="Arial" panose="020B0604020202020204" pitchFamily="34" charset="0"/>
                        <a:cs typeface="Arial" panose="020B0604020202020204" pitchFamily="34" charset="0"/>
                      </a:endParaRPr>
                    </a:p>
                  </a:txBody>
                  <a:tcPr>
                    <a:noFill/>
                  </a:tcPr>
                </a:tc>
                <a:tc>
                  <a:txBody>
                    <a:bodyPr/>
                    <a:lstStyle/>
                    <a:p>
                      <a:r>
                        <a:rPr lang="en-US" sz="3200" dirty="0">
                          <a:solidFill>
                            <a:schemeClr val="tx1"/>
                          </a:solidFill>
                          <a:latin typeface="Arial" panose="020B0604020202020204" pitchFamily="34" charset="0"/>
                          <a:cs typeface="Arial" panose="020B0604020202020204" pitchFamily="34" charset="0"/>
                        </a:rPr>
                        <a:t>DWAI</a:t>
                      </a:r>
                    </a:p>
                  </a:txBody>
                  <a:tcPr>
                    <a:noFill/>
                  </a:tcPr>
                </a:tc>
                <a:extLst>
                  <a:ext uri="{0D108BD9-81ED-4DB2-BD59-A6C34878D82A}">
                    <a16:rowId xmlns:a16="http://schemas.microsoft.com/office/drawing/2014/main" val="2509861633"/>
                  </a:ext>
                </a:extLst>
              </a:tr>
              <a:tr h="370840">
                <a:tc>
                  <a:txBody>
                    <a:bodyPr/>
                    <a:lstStyle/>
                    <a:p>
                      <a:r>
                        <a:rPr lang="en-US" sz="2800" b="1" dirty="0"/>
                        <a:t>Name</a:t>
                      </a:r>
                    </a:p>
                  </a:txBody>
                  <a:tcPr>
                    <a:noFill/>
                  </a:tcPr>
                </a:tc>
                <a:tc>
                  <a:txBody>
                    <a:bodyPr/>
                    <a:lstStyle/>
                    <a:p>
                      <a:r>
                        <a:rPr lang="en-US" sz="2600" dirty="0"/>
                        <a:t>Driving Under the Influence</a:t>
                      </a:r>
                    </a:p>
                  </a:txBody>
                  <a:tcPr>
                    <a:noFill/>
                  </a:tcPr>
                </a:tc>
                <a:tc>
                  <a:txBody>
                    <a:bodyPr/>
                    <a:lstStyle/>
                    <a:p>
                      <a:r>
                        <a:rPr lang="en-US" sz="2600" dirty="0"/>
                        <a:t>Driving While Ability Impaired</a:t>
                      </a:r>
                    </a:p>
                    <a:p>
                      <a:endParaRPr lang="en-US" sz="800" dirty="0"/>
                    </a:p>
                  </a:txBody>
                  <a:tcPr>
                    <a:noFill/>
                  </a:tcPr>
                </a:tc>
                <a:extLst>
                  <a:ext uri="{0D108BD9-81ED-4DB2-BD59-A6C34878D82A}">
                    <a16:rowId xmlns:a16="http://schemas.microsoft.com/office/drawing/2014/main" val="391421993"/>
                  </a:ext>
                </a:extLst>
              </a:tr>
              <a:tr h="370840">
                <a:tc>
                  <a:txBody>
                    <a:bodyPr/>
                    <a:lstStyle/>
                    <a:p>
                      <a:r>
                        <a:rPr lang="en-US" sz="2800" b="1" dirty="0"/>
                        <a:t>Definition</a:t>
                      </a:r>
                    </a:p>
                  </a:txBody>
                  <a:tcPr>
                    <a:noFill/>
                  </a:tcPr>
                </a:tc>
                <a:tc>
                  <a:txBody>
                    <a:bodyPr/>
                    <a:lstStyle/>
                    <a:p>
                      <a:r>
                        <a:rPr lang="en-US" sz="2600" dirty="0"/>
                        <a:t>Incapable of safe driving</a:t>
                      </a:r>
                    </a:p>
                  </a:txBody>
                  <a:tcPr>
                    <a:noFill/>
                  </a:tcPr>
                </a:tc>
                <a:tc>
                  <a:txBody>
                    <a:bodyPr/>
                    <a:lstStyle/>
                    <a:p>
                      <a:r>
                        <a:rPr lang="en-US" sz="2600" dirty="0"/>
                        <a:t>Impaired to the slightest degree – less safe to drive</a:t>
                      </a:r>
                    </a:p>
                    <a:p>
                      <a:endParaRPr lang="en-US" sz="800" dirty="0"/>
                    </a:p>
                  </a:txBody>
                  <a:tcPr>
                    <a:noFill/>
                  </a:tcPr>
                </a:tc>
                <a:extLst>
                  <a:ext uri="{0D108BD9-81ED-4DB2-BD59-A6C34878D82A}">
                    <a16:rowId xmlns:a16="http://schemas.microsoft.com/office/drawing/2014/main" val="2924691182"/>
                  </a:ext>
                </a:extLst>
              </a:tr>
              <a:tr h="370840">
                <a:tc>
                  <a:txBody>
                    <a:bodyPr/>
                    <a:lstStyle/>
                    <a:p>
                      <a:r>
                        <a:rPr lang="en-US" sz="2800" b="1" dirty="0"/>
                        <a:t>Alcohol legal limits</a:t>
                      </a:r>
                    </a:p>
                  </a:txBody>
                  <a:tcPr>
                    <a:noFill/>
                  </a:tcPr>
                </a:tc>
                <a:tc>
                  <a:txBody>
                    <a:bodyPr/>
                    <a:lstStyle/>
                    <a:p>
                      <a:r>
                        <a:rPr lang="en-US" sz="2600" dirty="0"/>
                        <a:t>.08  </a:t>
                      </a:r>
                      <a:r>
                        <a:rPr lang="en-US" sz="2600" i="1" dirty="0"/>
                        <a:t>per se</a:t>
                      </a:r>
                      <a:endParaRPr lang="en-US" sz="2600" dirty="0"/>
                    </a:p>
                  </a:txBody>
                  <a:tcPr>
                    <a:noFill/>
                  </a:tcPr>
                </a:tc>
                <a:tc>
                  <a:txBody>
                    <a:bodyPr/>
                    <a:lstStyle/>
                    <a:p>
                      <a:r>
                        <a:rPr lang="en-US" sz="2600" dirty="0"/>
                        <a:t>.05 permissible inference</a:t>
                      </a:r>
                    </a:p>
                    <a:p>
                      <a:endParaRPr lang="en-US" sz="1000" dirty="0"/>
                    </a:p>
                  </a:txBody>
                  <a:tcPr>
                    <a:noFill/>
                  </a:tcPr>
                </a:tc>
                <a:extLst>
                  <a:ext uri="{0D108BD9-81ED-4DB2-BD59-A6C34878D82A}">
                    <a16:rowId xmlns:a16="http://schemas.microsoft.com/office/drawing/2014/main" val="273089770"/>
                  </a:ext>
                </a:extLst>
              </a:tr>
              <a:tr h="370840">
                <a:tc>
                  <a:txBody>
                    <a:bodyPr/>
                    <a:lstStyle/>
                    <a:p>
                      <a:r>
                        <a:rPr lang="en-US" sz="2800" b="1" dirty="0"/>
                        <a:t>THC legal limits</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t>5 ng/mL permissible inference</a:t>
                      </a:r>
                    </a:p>
                  </a:txBody>
                  <a:tcPr>
                    <a:noFill/>
                  </a:tcPr>
                </a:tc>
                <a:tc>
                  <a:txBody>
                    <a:bodyPr/>
                    <a:lstStyle/>
                    <a:p>
                      <a:r>
                        <a:rPr lang="en-US" sz="2600" dirty="0"/>
                        <a:t>     N/A</a:t>
                      </a:r>
                    </a:p>
                    <a:p>
                      <a:endParaRPr lang="en-US" sz="2600" dirty="0"/>
                    </a:p>
                    <a:p>
                      <a:endParaRPr lang="en-US" sz="2600" dirty="0"/>
                    </a:p>
                  </a:txBody>
                  <a:tcPr>
                    <a:noFill/>
                  </a:tcPr>
                </a:tc>
                <a:extLst>
                  <a:ext uri="{0D108BD9-81ED-4DB2-BD59-A6C34878D82A}">
                    <a16:rowId xmlns:a16="http://schemas.microsoft.com/office/drawing/2014/main" val="182305276"/>
                  </a:ext>
                </a:extLst>
              </a:tr>
            </a:tbl>
          </a:graphicData>
        </a:graphic>
      </p:graphicFrame>
      <p:sp>
        <p:nvSpPr>
          <p:cNvPr id="5" name="TextBox 4">
            <a:extLst>
              <a:ext uri="{FF2B5EF4-FFF2-40B4-BE49-F238E27FC236}">
                <a16:creationId xmlns:a16="http://schemas.microsoft.com/office/drawing/2014/main" id="{FBD41E0C-C647-D759-8F94-8D86FC8B450D}"/>
              </a:ext>
            </a:extLst>
          </p:cNvPr>
          <p:cNvSpPr txBox="1"/>
          <p:nvPr/>
        </p:nvSpPr>
        <p:spPr>
          <a:xfrm>
            <a:off x="2562331" y="5798200"/>
            <a:ext cx="8637250" cy="461665"/>
          </a:xfrm>
          <a:prstGeom prst="rect">
            <a:avLst/>
          </a:prstGeom>
          <a:noFill/>
        </p:spPr>
        <p:txBody>
          <a:bodyPr wrap="square" rtlCol="0">
            <a:spAutoFit/>
          </a:bodyPr>
          <a:lstStyle/>
          <a:p>
            <a:r>
              <a:rPr lang="en-US" sz="2400" b="1" dirty="0">
                <a:solidFill>
                  <a:srgbClr val="FF0000"/>
                </a:solidFill>
              </a:rPr>
              <a:t>Note:  THC’s 5 ng/mL law applies </a:t>
            </a:r>
            <a:r>
              <a:rPr lang="en-US" sz="2400" b="1" u="sng" dirty="0">
                <a:solidFill>
                  <a:srgbClr val="FF0000"/>
                </a:solidFill>
              </a:rPr>
              <a:t>only </a:t>
            </a:r>
            <a:r>
              <a:rPr lang="en-US" sz="2400" b="1" dirty="0">
                <a:solidFill>
                  <a:srgbClr val="FF0000"/>
                </a:solidFill>
              </a:rPr>
              <a:t> to DUI, not to DWAI</a:t>
            </a:r>
          </a:p>
        </p:txBody>
      </p:sp>
    </p:spTree>
    <p:extLst>
      <p:ext uri="{BB962C8B-B14F-4D97-AF65-F5344CB8AC3E}">
        <p14:creationId xmlns:p14="http://schemas.microsoft.com/office/powerpoint/2010/main" val="205051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950F8-EE51-2A39-74DB-C186CA9792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CE0F63-B1E0-F210-AEE9-31D9E8E0A561}"/>
              </a:ext>
            </a:extLst>
          </p:cNvPr>
          <p:cNvSpPr>
            <a:spLocks noGrp="1"/>
          </p:cNvSpPr>
          <p:nvPr>
            <p:ph type="title"/>
          </p:nvPr>
        </p:nvSpPr>
        <p:spPr/>
        <p:txBody>
          <a:bodyPr/>
          <a:lstStyle/>
          <a:p>
            <a:pPr algn="ctr"/>
            <a:r>
              <a:rPr lang="en-US" b="1" dirty="0">
                <a:latin typeface="Arial Rounded MT Bold" panose="020F0704030504030204" pitchFamily="34" charset="77"/>
              </a:rPr>
              <a:t>Convictions by charge &amp; THC level</a:t>
            </a:r>
          </a:p>
        </p:txBody>
      </p:sp>
      <p:sp>
        <p:nvSpPr>
          <p:cNvPr id="3" name="TextBox 2">
            <a:extLst>
              <a:ext uri="{FF2B5EF4-FFF2-40B4-BE49-F238E27FC236}">
                <a16:creationId xmlns:a16="http://schemas.microsoft.com/office/drawing/2014/main" id="{9DE3750D-E955-16AC-9F7B-8EF23329F06E}"/>
              </a:ext>
            </a:extLst>
          </p:cNvPr>
          <p:cNvSpPr txBox="1"/>
          <p:nvPr/>
        </p:nvSpPr>
        <p:spPr>
          <a:xfrm>
            <a:off x="1975152" y="1702712"/>
            <a:ext cx="6999889" cy="3970318"/>
          </a:xfrm>
          <a:prstGeom prst="rect">
            <a:avLst/>
          </a:prstGeom>
          <a:noFill/>
        </p:spPr>
        <p:txBody>
          <a:bodyPr wrap="square" rtlCol="0">
            <a:spAutoFit/>
          </a:bodyPr>
          <a:lstStyle/>
          <a:p>
            <a:r>
              <a:rPr lang="en-US" sz="3600" dirty="0"/>
              <a:t>		</a:t>
            </a:r>
            <a:r>
              <a:rPr lang="en-US" sz="3600" u="sng" dirty="0"/>
              <a:t>DUI</a:t>
            </a:r>
            <a:r>
              <a:rPr lang="en-US" sz="3600" dirty="0"/>
              <a:t>	        </a:t>
            </a:r>
            <a:r>
              <a:rPr lang="en-US" sz="3600" u="sng" dirty="0"/>
              <a:t>DWAI</a:t>
            </a:r>
            <a:r>
              <a:rPr lang="en-US" sz="3600" dirty="0"/>
              <a:t>	</a:t>
            </a:r>
          </a:p>
          <a:p>
            <a:endParaRPr lang="en-US" sz="3600" dirty="0"/>
          </a:p>
          <a:p>
            <a:r>
              <a:rPr lang="en-US" sz="3600" dirty="0"/>
              <a:t>5 ng+	64%		</a:t>
            </a:r>
            <a:r>
              <a:rPr lang="en-US" sz="3600" b="1" dirty="0">
                <a:solidFill>
                  <a:srgbClr val="FF0000"/>
                </a:solidFill>
              </a:rPr>
              <a:t>99%</a:t>
            </a:r>
            <a:r>
              <a:rPr lang="en-US" sz="3600" dirty="0"/>
              <a:t>		</a:t>
            </a:r>
          </a:p>
          <a:p>
            <a:endParaRPr lang="en-US" sz="3600" dirty="0"/>
          </a:p>
          <a:p>
            <a:r>
              <a:rPr lang="en-US" sz="3600" dirty="0"/>
              <a:t>&lt;5ng	  8%		</a:t>
            </a:r>
            <a:r>
              <a:rPr lang="en-US" sz="3600" b="1" dirty="0">
                <a:solidFill>
                  <a:srgbClr val="FF0000"/>
                </a:solidFill>
              </a:rPr>
              <a:t>94%</a:t>
            </a:r>
            <a:r>
              <a:rPr lang="en-US" sz="3600" dirty="0"/>
              <a:t>		</a:t>
            </a:r>
          </a:p>
          <a:p>
            <a:endParaRPr lang="en-US" sz="3600" dirty="0"/>
          </a:p>
          <a:p>
            <a:endParaRPr lang="en-US" sz="3600" dirty="0"/>
          </a:p>
        </p:txBody>
      </p:sp>
      <p:sp>
        <p:nvSpPr>
          <p:cNvPr id="4" name="TextBox 3">
            <a:extLst>
              <a:ext uri="{FF2B5EF4-FFF2-40B4-BE49-F238E27FC236}">
                <a16:creationId xmlns:a16="http://schemas.microsoft.com/office/drawing/2014/main" id="{E9510C27-8BC0-3187-F7B0-F09C7DD17742}"/>
              </a:ext>
            </a:extLst>
          </p:cNvPr>
          <p:cNvSpPr txBox="1"/>
          <p:nvPr/>
        </p:nvSpPr>
        <p:spPr>
          <a:xfrm>
            <a:off x="7859486" y="2133600"/>
            <a:ext cx="3136760" cy="2677656"/>
          </a:xfrm>
          <a:prstGeom prst="rect">
            <a:avLst/>
          </a:prstGeom>
          <a:noFill/>
        </p:spPr>
        <p:txBody>
          <a:bodyPr wrap="square" rtlCol="0">
            <a:spAutoFit/>
          </a:bodyPr>
          <a:lstStyle/>
          <a:p>
            <a:r>
              <a:rPr lang="en-US" sz="2800" dirty="0"/>
              <a:t>A 5 ng THC limit does </a:t>
            </a:r>
            <a:r>
              <a:rPr lang="en-US" sz="2800" u="sng" dirty="0"/>
              <a:t>not</a:t>
            </a:r>
            <a:r>
              <a:rPr lang="en-US" sz="2800" dirty="0"/>
              <a:t> discriminate between impaired and non-impaired drivers.</a:t>
            </a:r>
          </a:p>
        </p:txBody>
      </p:sp>
      <p:sp>
        <p:nvSpPr>
          <p:cNvPr id="5" name="Oval 4">
            <a:extLst>
              <a:ext uri="{FF2B5EF4-FFF2-40B4-BE49-F238E27FC236}">
                <a16:creationId xmlns:a16="http://schemas.microsoft.com/office/drawing/2014/main" id="{AAF0B3F9-AAD4-DC34-BB28-4F6E4258D8EC}"/>
              </a:ext>
            </a:extLst>
          </p:cNvPr>
          <p:cNvSpPr/>
          <p:nvPr/>
        </p:nvSpPr>
        <p:spPr>
          <a:xfrm>
            <a:off x="4633849" y="2544871"/>
            <a:ext cx="1323975" cy="2286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1798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54344-B0F2-38B0-7E89-BE7CA70AA0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1327E-80E7-D9B5-79C2-CE02AECDCED1}"/>
              </a:ext>
            </a:extLst>
          </p:cNvPr>
          <p:cNvSpPr>
            <a:spLocks noGrp="1"/>
          </p:cNvSpPr>
          <p:nvPr>
            <p:ph type="title"/>
          </p:nvPr>
        </p:nvSpPr>
        <p:spPr/>
        <p:txBody>
          <a:bodyPr/>
          <a:lstStyle/>
          <a:p>
            <a:pPr algn="ctr"/>
            <a:r>
              <a:rPr lang="en-US" b="1" dirty="0">
                <a:latin typeface="Arial Rounded MT Bold" panose="020F0704030504030204" pitchFamily="34" charset="77"/>
              </a:rPr>
              <a:t>Convictions by charge &amp; THC level</a:t>
            </a:r>
          </a:p>
        </p:txBody>
      </p:sp>
      <p:sp>
        <p:nvSpPr>
          <p:cNvPr id="3" name="TextBox 2">
            <a:extLst>
              <a:ext uri="{FF2B5EF4-FFF2-40B4-BE49-F238E27FC236}">
                <a16:creationId xmlns:a16="http://schemas.microsoft.com/office/drawing/2014/main" id="{25F9EB07-6ECB-491C-4537-2E9B52CACF1E}"/>
              </a:ext>
            </a:extLst>
          </p:cNvPr>
          <p:cNvSpPr txBox="1"/>
          <p:nvPr/>
        </p:nvSpPr>
        <p:spPr>
          <a:xfrm>
            <a:off x="1119680" y="2133600"/>
            <a:ext cx="6999889" cy="3416320"/>
          </a:xfrm>
          <a:prstGeom prst="rect">
            <a:avLst/>
          </a:prstGeom>
          <a:noFill/>
        </p:spPr>
        <p:txBody>
          <a:bodyPr wrap="square" rtlCol="0">
            <a:spAutoFit/>
          </a:bodyPr>
          <a:lstStyle/>
          <a:p>
            <a:r>
              <a:rPr lang="en-US" sz="3600" dirty="0"/>
              <a:t>		</a:t>
            </a:r>
            <a:r>
              <a:rPr lang="en-US" sz="3600" u="sng" dirty="0"/>
              <a:t>DUI</a:t>
            </a:r>
            <a:r>
              <a:rPr lang="en-US" sz="3600" dirty="0"/>
              <a:t>	        </a:t>
            </a:r>
            <a:r>
              <a:rPr lang="en-US" sz="3600" u="sng" dirty="0"/>
              <a:t>DWAI</a:t>
            </a:r>
            <a:r>
              <a:rPr lang="en-US" sz="3600" dirty="0"/>
              <a:t>	</a:t>
            </a:r>
          </a:p>
          <a:p>
            <a:endParaRPr lang="en-US" sz="3600" dirty="0"/>
          </a:p>
          <a:p>
            <a:r>
              <a:rPr lang="en-US" sz="3600" dirty="0"/>
              <a:t>5 ng+	</a:t>
            </a:r>
            <a:r>
              <a:rPr lang="en-US" sz="3600" b="1" dirty="0">
                <a:solidFill>
                  <a:srgbClr val="FF0000"/>
                </a:solidFill>
              </a:rPr>
              <a:t>64%</a:t>
            </a:r>
            <a:r>
              <a:rPr lang="en-US" sz="3600" dirty="0"/>
              <a:t>		</a:t>
            </a:r>
            <a:r>
              <a:rPr lang="en-US" sz="3600" b="1" dirty="0">
                <a:solidFill>
                  <a:srgbClr val="FF0000"/>
                </a:solidFill>
              </a:rPr>
              <a:t>99%	</a:t>
            </a:r>
          </a:p>
          <a:p>
            <a:r>
              <a:rPr lang="en-US" sz="3600" dirty="0"/>
              <a:t>	</a:t>
            </a:r>
          </a:p>
          <a:p>
            <a:r>
              <a:rPr lang="en-US" sz="3600" dirty="0"/>
              <a:t>&lt;5ng	   8%		94%		</a:t>
            </a:r>
          </a:p>
          <a:p>
            <a:endParaRPr lang="en-US" sz="3600" dirty="0"/>
          </a:p>
        </p:txBody>
      </p:sp>
      <p:sp>
        <p:nvSpPr>
          <p:cNvPr id="4" name="TextBox 3">
            <a:extLst>
              <a:ext uri="{FF2B5EF4-FFF2-40B4-BE49-F238E27FC236}">
                <a16:creationId xmlns:a16="http://schemas.microsoft.com/office/drawing/2014/main" id="{CDA53836-C57F-CFD0-5BD9-C4F34F858E1E}"/>
              </a:ext>
            </a:extLst>
          </p:cNvPr>
          <p:cNvSpPr txBox="1"/>
          <p:nvPr/>
        </p:nvSpPr>
        <p:spPr>
          <a:xfrm>
            <a:off x="7413171" y="2133600"/>
            <a:ext cx="3940629" cy="3046988"/>
          </a:xfrm>
          <a:prstGeom prst="rect">
            <a:avLst/>
          </a:prstGeom>
          <a:noFill/>
        </p:spPr>
        <p:txBody>
          <a:bodyPr wrap="square" rtlCol="0">
            <a:spAutoFit/>
          </a:bodyPr>
          <a:lstStyle/>
          <a:p>
            <a:r>
              <a:rPr lang="en-US" sz="2400" dirty="0"/>
              <a:t>It’s easier to prove impairment than “incapable of safe driving.”</a:t>
            </a:r>
          </a:p>
          <a:p>
            <a:endParaRPr lang="en-US" sz="2400" dirty="0"/>
          </a:p>
          <a:p>
            <a:r>
              <a:rPr lang="en-US" sz="2400" dirty="0"/>
              <a:t>Permissible inference prevents convictions based on </a:t>
            </a:r>
            <a:r>
              <a:rPr lang="en-US" sz="2400" u="sng" dirty="0"/>
              <a:t>only</a:t>
            </a:r>
            <a:r>
              <a:rPr lang="en-US" sz="2400" dirty="0"/>
              <a:t> toxicology results.</a:t>
            </a:r>
          </a:p>
          <a:p>
            <a:endParaRPr lang="en-US" sz="2400" dirty="0"/>
          </a:p>
        </p:txBody>
      </p:sp>
      <p:sp>
        <p:nvSpPr>
          <p:cNvPr id="6" name="Oval 5">
            <a:extLst>
              <a:ext uri="{FF2B5EF4-FFF2-40B4-BE49-F238E27FC236}">
                <a16:creationId xmlns:a16="http://schemas.microsoft.com/office/drawing/2014/main" id="{868F877D-091A-1E3F-CF48-4DD18C9052BE}"/>
              </a:ext>
            </a:extLst>
          </p:cNvPr>
          <p:cNvSpPr/>
          <p:nvPr/>
        </p:nvSpPr>
        <p:spPr>
          <a:xfrm>
            <a:off x="2332162" y="2959445"/>
            <a:ext cx="2952750" cy="120015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51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1775</Words>
  <Application>Microsoft Office PowerPoint</Application>
  <PresentationFormat>Widescreen</PresentationFormat>
  <Paragraphs>186</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Arial Rounded MT Bold</vt:lpstr>
      <vt:lpstr>Office Theme</vt:lpstr>
      <vt:lpstr>5-ng/mL THC Permissible Inference Law C.R.S. 42-4-1301(6)(a)(IV) HB13-1325</vt:lpstr>
      <vt:lpstr>The 5-ng limit is scientifically invalid</vt:lpstr>
      <vt:lpstr>The 5-ng limit is scientifically invalid  Here is what all these groups have learned:</vt:lpstr>
      <vt:lpstr>PowerPoint Presentation</vt:lpstr>
      <vt:lpstr>Causes of 2020 Colorado DUI Cases</vt:lpstr>
      <vt:lpstr>Conviction rates by cause</vt:lpstr>
      <vt:lpstr>Colorado’s “DUI” Offenses</vt:lpstr>
      <vt:lpstr>Convictions by charge &amp; THC level</vt:lpstr>
      <vt:lpstr>Convictions by charge &amp; THC level</vt:lpstr>
      <vt:lpstr>Convictions by charge &amp; THC level</vt:lpstr>
      <vt:lpstr>A “legal limit” is not needed to convict</vt:lpstr>
      <vt:lpstr> Legal definitions of drugged driving</vt:lpstr>
      <vt:lpstr>PowerPoint Presentation</vt:lpstr>
      <vt:lpstr>PowerPoint Presentation</vt:lpstr>
      <vt:lpstr>If Colorado knew in 2013 what it knows now, would the 5-ng law have passed?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 Wood</dc:creator>
  <cp:lastModifiedBy>mary celeste</cp:lastModifiedBy>
  <cp:revision>1</cp:revision>
  <dcterms:created xsi:type="dcterms:W3CDTF">2025-09-15T20:00:48Z</dcterms:created>
  <dcterms:modified xsi:type="dcterms:W3CDTF">2025-09-15T21:48:32Z</dcterms:modified>
</cp:coreProperties>
</file>